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h6Yw7F5LcxGSacP1Ius9shRFR0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dia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függőleges szöveg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üggőleges cím és szöveg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tartalom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Üres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sak cím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zakaszfejléc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artalomrész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1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Összehasonlítás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9" name="Google Shape;49;p1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talomrész képaláírással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ép képaláírással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C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Különös dolgon múlik, hogy milyen fényes a Nap: a tudósokat is meglepte a  felfedezés - Terasz | Femina"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76672"/>
            <a:ext cx="8676456" cy="5784304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2195736" y="1196752"/>
            <a:ext cx="53286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5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 Nap mint energiaforrás</a:t>
            </a:r>
            <a:endParaRPr sz="5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1763688" y="3140968"/>
            <a:ext cx="5868144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Nap emberi mértékben kimeríthetetlen energiaforrás. A belőle származó fény és hőenergia a földi élet alapja, nélküle az élet elképzelhetetlen.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C000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hu-HU"/>
              <a:t>Majdnem minden energia forrása a Nap?</a:t>
            </a:r>
            <a:endParaRPr/>
          </a:p>
        </p:txBody>
      </p:sp>
      <p:sp>
        <p:nvSpPr>
          <p:cNvPr id="158" name="Google Shape;158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Energia szükséges az élet minden mozzanatához, hogy járjunk, hogy beszéljünk, hogy dolgozzunk.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Az energiát az élőlények a táplálékból nyerik, de honnan jut az energia a táplálékba?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solidFill>
          <a:srgbClr val="FFC000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"/>
          <p:cNvSpPr txBox="1"/>
          <p:nvPr>
            <p:ph type="title"/>
          </p:nvPr>
        </p:nvSpPr>
        <p:spPr>
          <a:xfrm>
            <a:off x="539552" y="404664"/>
            <a:ext cx="8229600" cy="1417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hu-HU" sz="2700"/>
            </a:br>
            <a:br>
              <a:rPr lang="hu-HU" sz="2700"/>
            </a:br>
            <a:r>
              <a:rPr lang="hu-HU" sz="3100">
                <a:latin typeface="Times New Roman"/>
                <a:ea typeface="Times New Roman"/>
                <a:cs typeface="Times New Roman"/>
                <a:sym typeface="Times New Roman"/>
              </a:rPr>
              <a:t>A Földre érkező napenergia sok-sok átalakuláson mehet keresztül, mire a felhasználóhoz jut, aki nem is gondolná, hogy áttételesen a Nap energiáját használja</a:t>
            </a:r>
            <a:r>
              <a:rPr lang="hu-HU" sz="2700"/>
              <a:t>.</a:t>
            </a:r>
            <a:br>
              <a:rPr lang="hu-HU"/>
            </a:br>
            <a:endParaRPr/>
          </a:p>
        </p:txBody>
      </p:sp>
      <p:sp>
        <p:nvSpPr>
          <p:cNvPr id="164" name="Google Shape;164;p11"/>
          <p:cNvSpPr/>
          <p:nvPr/>
        </p:nvSpPr>
        <p:spPr>
          <a:xfrm>
            <a:off x="323528" y="2132856"/>
            <a:ext cx="88204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hu-HU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növények fotoszintézis révén tárolják el kémiai formában azt a napenergiát, amit mi később a táplálékkal magunkhoz veszünk és felhasználunk.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hu-HU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sok millió éve elpusztult növényekben tárolt napenergia ma kőolaj, földgáz vagy szén formájában hasznosul.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hu-HU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Nap fénye párologtatja el a tengerek vizét, ami eső formájában lehull, és a hegyekről lefolyva vízerőműveknek adja át az energiáját.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hu-HU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szélenergia is a napfény által felmelegített és mozgásba hozott levegőben tárolt napenergia.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11"/>
          <p:cNvSpPr/>
          <p:nvPr/>
        </p:nvSpPr>
        <p:spPr>
          <a:xfrm>
            <a:off x="0" y="4572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C000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hu-HU"/>
              <a:t>Milyen sugárzásból áll a napfény?</a:t>
            </a:r>
            <a:br>
              <a:rPr lang="hu-HU"/>
            </a:br>
            <a:endParaRPr/>
          </a:p>
        </p:txBody>
      </p:sp>
      <p:pic>
        <p:nvPicPr>
          <p:cNvPr id="94" name="Google Shape;94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7544" y="1268760"/>
            <a:ext cx="8229600" cy="196030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/>
          <p:nvPr/>
        </p:nvSpPr>
        <p:spPr>
          <a:xfrm>
            <a:off x="899592" y="3229090"/>
            <a:ext cx="7056784" cy="25545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Nap energi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 elsősorban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iboly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nt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 sug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rz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s, 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ny 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infrav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sug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rz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b="0" i="0" lang="hu-HU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b="0" i="0" lang="hu-H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ban hagyja el a csillagot.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Weather Animated Clipart: sun-blowing-air-animation | Animated clipart, Sun  gif, Cute disney drawings" id="96" name="Google Shape;96;p2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467544" y="1988840"/>
            <a:ext cx="1548000" cy="648000"/>
          </a:xfrm>
          <a:prstGeom prst="rect">
            <a:avLst/>
          </a:prstGeom>
          <a:solidFill>
            <a:srgbClr val="BFBFBF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7092280" y="1916832"/>
            <a:ext cx="1584000" cy="612000"/>
          </a:xfrm>
          <a:prstGeom prst="rect">
            <a:avLst/>
          </a:prstGeom>
          <a:solidFill>
            <a:srgbClr val="BFBFBF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C000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idx="1" type="subTitle"/>
          </p:nvPr>
        </p:nvSpPr>
        <p:spPr>
          <a:xfrm>
            <a:off x="5903640" y="3501008"/>
            <a:ext cx="2844824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hu-HU" sz="9600">
                <a:solidFill>
                  <a:schemeClr val="dk1"/>
                </a:solidFill>
              </a:rPr>
              <a:t>Az ibolyántúli, vagyis az UV sugárzás káros, leégést és más betegségeket okoz. Szerencsére a légkör kiszűri ezeknek a sugaraknak a jelentős részét.</a:t>
            </a:r>
            <a:endParaRPr/>
          </a:p>
          <a:p>
            <a:pPr indent="0" lvl="0" marL="0" rtl="0" algn="ctr">
              <a:spcBef>
                <a:spcPts val="16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536" y="692696"/>
            <a:ext cx="2315344" cy="19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/>
          <p:nvPr/>
        </p:nvSpPr>
        <p:spPr>
          <a:xfrm>
            <a:off x="251520" y="3140968"/>
            <a:ext cx="27363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Az infravörös sugárzást, vagyis a hősugárzást a bőrünk érzékeli.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87824" y="2276872"/>
            <a:ext cx="2453725" cy="2825502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"/>
          <p:cNvSpPr/>
          <p:nvPr/>
        </p:nvSpPr>
        <p:spPr>
          <a:xfrm>
            <a:off x="2843808" y="5301208"/>
            <a:ext cx="252028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látható fényt a szemünkkel érzékeljük</a:t>
            </a:r>
            <a:r>
              <a:rPr lang="hu-H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12160" y="519566"/>
            <a:ext cx="2482948" cy="2984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C000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hu-HU"/>
              <a:t>Mennyi napenergia jut el hozzánk?</a:t>
            </a:r>
            <a:endParaRPr/>
          </a:p>
        </p:txBody>
      </p:sp>
      <p:sp>
        <p:nvSpPr>
          <p:cNvPr id="114" name="Google Shape;114;p4"/>
          <p:cNvSpPr txBox="1"/>
          <p:nvPr>
            <p:ph idx="1" type="body"/>
          </p:nvPr>
        </p:nvSpPr>
        <p:spPr>
          <a:xfrm>
            <a:off x="457200" y="1600201"/>
            <a:ext cx="8229600" cy="2836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A kisugárzott napenergiának csak töredéke ér el hozzánk, de például egy átlagos családi ház tetejére háromszor annyi napenergia érkezik évente, mint amennyi a család teljes energiafogyasztása.</a:t>
            </a:r>
            <a:endParaRPr/>
          </a:p>
        </p:txBody>
      </p:sp>
      <p:pic>
        <p:nvPicPr>
          <p:cNvPr descr="C:\Users\TIMEA\Downloads\canstockphoto11861623.jpg" id="115" name="Google Shape;11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27984" y="3645024"/>
            <a:ext cx="3806907" cy="2859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solidFill>
          <a:srgbClr val="FFC000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/>
          </a:p>
        </p:txBody>
      </p:sp>
      <p:sp>
        <p:nvSpPr>
          <p:cNvPr id="121" name="Google Shape;121;p5"/>
          <p:cNvSpPr txBox="1"/>
          <p:nvPr>
            <p:ph idx="1" type="body"/>
          </p:nvPr>
        </p:nvSpPr>
        <p:spPr>
          <a:xfrm>
            <a:off x="467544" y="2852936"/>
            <a:ext cx="8229600" cy="3633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Az emberiség egy évnyi energiaigényét tudná egyetlen óra alatt fedezni napsugárzásból, ha a Föld felszínére jutó összes napenergiát 100%-os hatékonysággal lenne képes hasznosítani.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A valóság azonban jelenleg az, hogy az emberiség energiaigényének mindössze töredékét fedezi napenergiából.</a:t>
            </a:r>
            <a:endParaRPr/>
          </a:p>
        </p:txBody>
      </p:sp>
      <p:pic>
        <p:nvPicPr>
          <p:cNvPr id="122" name="Google Shape;12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214989" cy="25378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C000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/>
          <p:nvPr>
            <p:ph type="title"/>
          </p:nvPr>
        </p:nvSpPr>
        <p:spPr>
          <a:xfrm>
            <a:off x="457200" y="274638"/>
            <a:ext cx="8229600" cy="17142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hu-HU"/>
              <a:t>Számoljuk ki, hogy hány atomerőmű teljesítménye egyenértékű a Nap teljesítményével?</a:t>
            </a:r>
            <a:endParaRPr/>
          </a:p>
        </p:txBody>
      </p:sp>
      <p:pic>
        <p:nvPicPr>
          <p:cNvPr id="128" name="Google Shape;128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3568" y="2348880"/>
            <a:ext cx="3743325" cy="309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04048" y="3645024"/>
            <a:ext cx="3419475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6"/>
          <p:cNvSpPr txBox="1"/>
          <p:nvPr/>
        </p:nvSpPr>
        <p:spPr>
          <a:xfrm>
            <a:off x="5148064" y="4437112"/>
            <a:ext cx="30243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193 ezerbillió (billiárd)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C000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hu-HU"/>
              <a:t>"Hány wattos a Nap?"</a:t>
            </a:r>
            <a:br>
              <a:rPr lang="hu-HU"/>
            </a:br>
            <a:endParaRPr/>
          </a:p>
        </p:txBody>
      </p:sp>
      <p:sp>
        <p:nvSpPr>
          <p:cNvPr id="136" name="Google Shape;136;p7"/>
          <p:cNvSpPr txBox="1"/>
          <p:nvPr>
            <p:ph idx="1" type="body"/>
          </p:nvPr>
        </p:nvSpPr>
        <p:spPr>
          <a:xfrm>
            <a:off x="457200" y="1600201"/>
            <a:ext cx="8229600" cy="1396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Mekkora a Nap teljesítménye, vagyis mennyi energiát ad másodpercenként?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37" name="Google Shape;13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576" y="2852936"/>
            <a:ext cx="1651743" cy="2706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5816" y="2924944"/>
            <a:ext cx="2021105" cy="269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44208" y="2348880"/>
            <a:ext cx="1756048" cy="2366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580112" y="4869160"/>
            <a:ext cx="337185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7"/>
          <p:cNvSpPr txBox="1"/>
          <p:nvPr/>
        </p:nvSpPr>
        <p:spPr>
          <a:xfrm>
            <a:off x="5796136" y="5877272"/>
            <a:ext cx="286956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386 kvadrillió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C000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/>
          <p:nvPr>
            <p:ph type="title"/>
          </p:nvPr>
        </p:nvSpPr>
        <p:spPr>
          <a:xfrm>
            <a:off x="611560" y="0"/>
            <a:ext cx="8229600" cy="1484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hu-HU"/>
            </a:br>
            <a:r>
              <a:rPr lang="hu-HU"/>
              <a:t>Mennyi napenergia jut el hozzánk?</a:t>
            </a:r>
            <a:br>
              <a:rPr lang="hu-HU"/>
            </a:br>
            <a:r>
              <a:rPr lang="hu-HU"/>
              <a:t>Mi lesz a napfény sorsa?</a:t>
            </a:r>
            <a:br>
              <a:rPr lang="hu-HU"/>
            </a:br>
            <a:endParaRPr/>
          </a:p>
        </p:txBody>
      </p:sp>
      <p:sp>
        <p:nvSpPr>
          <p:cNvPr id="147" name="Google Shape;14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A kisugárzott napenergiának kevesebb mint egy tízmilliárdod része éri el a Föld légkörének a felső részét.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Ennek kb egyharmada a légkör molekuláiról visszaverődik az űrbe, és csak a többi része éri el a földfelszínt.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Az elnyelt napenergia végül szinte teljes mértékben hővé válik, és előbb-utóbb visszasugárzódik az űrbe.</a:t>
            </a:r>
            <a:br>
              <a:rPr lang="hu-HU"/>
            </a:b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C000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i az a Föld sugárzási mérlege? - Solarpunk magyarul" id="152" name="Google Shape;15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600" y="620688"/>
            <a:ext cx="6915150" cy="529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2021-03-19T12:28:18Z</dcterms:created>
  <dc:creator>TIMEA</dc:creator>
</cp:coreProperties>
</file>