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69" r:id="rId3"/>
    <p:sldId id="270" r:id="rId4"/>
    <p:sldId id="271" r:id="rId5"/>
    <p:sldId id="274" r:id="rId6"/>
    <p:sldId id="256" r:id="rId7"/>
    <p:sldId id="257" r:id="rId8"/>
    <p:sldId id="258" r:id="rId9"/>
    <p:sldId id="259" r:id="rId10"/>
    <p:sldId id="260" r:id="rId11"/>
    <p:sldId id="261" r:id="rId12"/>
    <p:sldId id="275" r:id="rId13"/>
    <p:sldId id="262" r:id="rId14"/>
    <p:sldId id="263" r:id="rId15"/>
    <p:sldId id="264" r:id="rId16"/>
    <p:sldId id="265" r:id="rId17"/>
    <p:sldId id="266" r:id="rId18"/>
    <p:sldId id="267" r:id="rId19"/>
    <p:sldId id="276" r:id="rId20"/>
    <p:sldId id="272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66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074" autoAdjust="0"/>
  </p:normalViewPr>
  <p:slideViewPr>
    <p:cSldViewPr snapToGrid="0" showGuides="1">
      <p:cViewPr varScale="1">
        <p:scale>
          <a:sx n="104" d="100"/>
          <a:sy n="104" d="100"/>
        </p:scale>
        <p:origin x="870" y="96"/>
      </p:cViewPr>
      <p:guideLst>
        <p:guide orient="horz" pos="2183"/>
        <p:guide pos="66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2BC5D-9FF6-4DD2-9202-ABD6B2D9C4D8}" type="datetimeFigureOut">
              <a:rPr lang="hu-HU" smtClean="0"/>
              <a:t>2018. 07. 16.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73DCB-1558-4628-BBDC-B96FF84B5A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921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https://pixabay.com/hu/mikul%C3%A1svir%C3%A1gos-szent-h%C3%A1rom-kir%C3%A1lyok-528006/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3DCB-1558-4628-BBDC-B96FF84B5AB0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5153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Áldd, lelkem, Istened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című énekkönyv 21. éneke, </a:t>
            </a:r>
            <a:r>
              <a:rPr lang="hu-H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„Kis, karácsonyi ének” című dal kottája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Kiadta a Kölcsey Ferenc Református Gyakorló Általános Iskola.  </a:t>
            </a:r>
            <a:r>
              <a:rPr lang="hu-H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Szerkesztette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Vad </a:t>
            </a:r>
            <a:r>
              <a:rPr lang="hu-H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Péter ének-zene </a:t>
            </a:r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tanár.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3DCB-1558-4628-BBDC-B96FF84B5AB0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0739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/>
              <a:t>https://hu.m.wikipedia.org/wiki/F%C3%A1jl:Adventkranz_andrea.JPG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73DCB-1558-4628-BBDC-B96FF84B5AB0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570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3C10-81BC-4570-A113-EDF318029C22}" type="datetimeFigureOut">
              <a:rPr lang="hu-HU" smtClean="0"/>
              <a:t>2018. 07. 16.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5E01-F333-4E21-98FB-93B9B26A7B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790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3C10-81BC-4570-A113-EDF318029C22}" type="datetimeFigureOut">
              <a:rPr lang="hu-HU" smtClean="0"/>
              <a:t>2018. 07. 16.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5E01-F333-4E21-98FB-93B9B26A7B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1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3C10-81BC-4570-A113-EDF318029C22}" type="datetimeFigureOut">
              <a:rPr lang="hu-HU" smtClean="0"/>
              <a:t>2018. 07. 16.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5E01-F333-4E21-98FB-93B9B26A7B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3846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A693-C969-4B74-A5E3-E8E8FBB7DE82}" type="datetimeFigureOut">
              <a:rPr lang="hu-HU" smtClean="0"/>
              <a:t>2018. 07. 16.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9758-D5AE-45FD-B158-3DB9B99A0D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879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A693-C969-4B74-A5E3-E8E8FBB7DE82}" type="datetimeFigureOut">
              <a:rPr lang="hu-HU" smtClean="0"/>
              <a:t>2018. 07. 16.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9758-D5AE-45FD-B158-3DB9B99A0D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0450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A693-C969-4B74-A5E3-E8E8FBB7DE82}" type="datetimeFigureOut">
              <a:rPr lang="hu-HU" smtClean="0"/>
              <a:t>2018. 07. 16.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9758-D5AE-45FD-B158-3DB9B99A0D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8864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A693-C969-4B74-A5E3-E8E8FBB7DE82}" type="datetimeFigureOut">
              <a:rPr lang="hu-HU" smtClean="0"/>
              <a:t>2018. 07. 16.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9758-D5AE-45FD-B158-3DB9B99A0D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0742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A693-C969-4B74-A5E3-E8E8FBB7DE82}" type="datetimeFigureOut">
              <a:rPr lang="hu-HU" smtClean="0"/>
              <a:t>2018. 07. 16.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9758-D5AE-45FD-B158-3DB9B99A0D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2016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A693-C969-4B74-A5E3-E8E8FBB7DE82}" type="datetimeFigureOut">
              <a:rPr lang="hu-HU" smtClean="0"/>
              <a:t>2018. 07. 16.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9758-D5AE-45FD-B158-3DB9B99A0D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2825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A693-C969-4B74-A5E3-E8E8FBB7DE82}" type="datetimeFigureOut">
              <a:rPr lang="hu-HU" smtClean="0"/>
              <a:t>2018. 07. 16.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9758-D5AE-45FD-B158-3DB9B99A0D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3245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A693-C969-4B74-A5E3-E8E8FBB7DE82}" type="datetimeFigureOut">
              <a:rPr lang="hu-HU" smtClean="0"/>
              <a:t>2018. 07. 16.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9758-D5AE-45FD-B158-3DB9B99A0D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830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3C10-81BC-4570-A113-EDF318029C22}" type="datetimeFigureOut">
              <a:rPr lang="hu-HU" smtClean="0"/>
              <a:t>2018. 07. 16.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5E01-F333-4E21-98FB-93B9B26A7B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1003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A693-C969-4B74-A5E3-E8E8FBB7DE82}" type="datetimeFigureOut">
              <a:rPr lang="hu-HU" smtClean="0"/>
              <a:t>2018. 07. 16.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9758-D5AE-45FD-B158-3DB9B99A0D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5538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A693-C969-4B74-A5E3-E8E8FBB7DE82}" type="datetimeFigureOut">
              <a:rPr lang="hu-HU" smtClean="0"/>
              <a:t>2018. 07. 16.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9758-D5AE-45FD-B158-3DB9B99A0D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1414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A693-C969-4B74-A5E3-E8E8FBB7DE82}" type="datetimeFigureOut">
              <a:rPr lang="hu-HU" smtClean="0"/>
              <a:t>2018. 07. 16.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9758-D5AE-45FD-B158-3DB9B99A0D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360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3C10-81BC-4570-A113-EDF318029C22}" type="datetimeFigureOut">
              <a:rPr lang="hu-HU" smtClean="0"/>
              <a:t>2018. 07. 16.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5E01-F333-4E21-98FB-93B9B26A7B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017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3C10-81BC-4570-A113-EDF318029C22}" type="datetimeFigureOut">
              <a:rPr lang="hu-HU" smtClean="0"/>
              <a:t>2018. 07. 16.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5E01-F333-4E21-98FB-93B9B26A7B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187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3C10-81BC-4570-A113-EDF318029C22}" type="datetimeFigureOut">
              <a:rPr lang="hu-HU" smtClean="0"/>
              <a:t>2018. 07. 16.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5E01-F333-4E21-98FB-93B9B26A7B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472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3C10-81BC-4570-A113-EDF318029C22}" type="datetimeFigureOut">
              <a:rPr lang="hu-HU" smtClean="0"/>
              <a:t>2018. 07. 16.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5E01-F333-4E21-98FB-93B9B26A7B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170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3C10-81BC-4570-A113-EDF318029C22}" type="datetimeFigureOut">
              <a:rPr lang="hu-HU" smtClean="0"/>
              <a:t>2018. 07. 16.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5E01-F333-4E21-98FB-93B9B26A7B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959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3C10-81BC-4570-A113-EDF318029C22}" type="datetimeFigureOut">
              <a:rPr lang="hu-HU" smtClean="0"/>
              <a:t>2018. 07. 16.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5E01-F333-4E21-98FB-93B9B26A7B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440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03C10-81BC-4570-A113-EDF318029C22}" type="datetimeFigureOut">
              <a:rPr lang="hu-HU" smtClean="0"/>
              <a:t>2018. 07. 16.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C5E01-F333-4E21-98FB-93B9B26A7B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276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03C10-81BC-4570-A113-EDF318029C22}" type="datetimeFigureOut">
              <a:rPr lang="hu-HU" smtClean="0"/>
              <a:t>2018. 07. 16.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C5E01-F333-4E21-98FB-93B9B26A7B5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176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7A693-C969-4B74-A5E3-E8E8FBB7DE82}" type="datetimeFigureOut">
              <a:rPr lang="hu-HU" smtClean="0"/>
              <a:t>2018. 07. 16.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69758-D5AE-45FD-B158-3DB9B99A0D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900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4o4f9wza18" TargetMode="External"/><Relationship Id="rId2" Type="http://schemas.openxmlformats.org/officeDocument/2006/relationships/hyperlink" Target="https://learningapps.org/display?v=p2n40b43318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09005" y="627017"/>
            <a:ext cx="71897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Milyen gondolatok jutnak esztekbe a képről? </a:t>
            </a:r>
          </a:p>
          <a:p>
            <a:r>
              <a:rPr lang="hu-H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Gyűjtsetek szavakat, kifejezéseket! </a:t>
            </a:r>
            <a:endParaRPr lang="hu-H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509451" y="235131"/>
            <a:ext cx="12641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>
                <a:solidFill>
                  <a:schemeClr val="bg1"/>
                </a:solidFill>
              </a:rPr>
              <a:t>3. sz. melléklet</a:t>
            </a:r>
            <a:endParaRPr lang="hu-H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1">
                <a:lumMod val="85000"/>
              </a:schemeClr>
            </a:gs>
            <a:gs pos="33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87830" y="1254035"/>
            <a:ext cx="9118201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önállóan dolgozó csoportok szóvivőinek beszámolója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87829" y="2651760"/>
            <a:ext cx="9118202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Feltételezések meghallgatása az elkövetkező szöveg műfajára </a:t>
            </a:r>
          </a:p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tartalmára vonatkozóan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88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043647" y="4918167"/>
            <a:ext cx="6387735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u-HU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Advent, az eljövetel</a:t>
            </a:r>
            <a:endParaRPr lang="hu-H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4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1">
                <a:lumMod val="85000"/>
              </a:schemeClr>
            </a:gs>
            <a:gs pos="33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675792" y="2476789"/>
            <a:ext cx="4053065" cy="2244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1-5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csoport: 1. bekezdés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2-6. csoport: 2. bekezdés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3-6. csoport: 3. bekezdés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4-8. csoport: 4. bekezdés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04502" y="91440"/>
            <a:ext cx="242969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Jelentésteremtés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042935" y="916786"/>
            <a:ext cx="8106130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szöveg feldolgozása kooperatív csoportmunkában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042935" y="1504412"/>
            <a:ext cx="7608479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tanulók négy fős csoportokban közösen dolgoznak a feladatokon</a:t>
            </a: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1">
                <a:lumMod val="85000"/>
              </a:schemeClr>
            </a:gs>
            <a:gs pos="33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463642" y="0"/>
            <a:ext cx="172835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és 5. csoport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5261" y="0"/>
            <a:ext cx="12192000" cy="6542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 Olvassátok el az adventről szóló </a:t>
            </a:r>
            <a:r>
              <a:rPr lang="hu-H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szöveg első bekezdését!   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2. Mit tudtatok meg a szövegből az adventről?  Húzzátok alá a felsoroltakból!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 karácsonyi ünnepkör eleme 				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ekkor 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jön a Mikulás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karácsonyig tart					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jelentése 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eljövetel		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népszokások is fűződnek hozzá 			advent kezdete az egyházi év első napja is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jelentése latin eredetű					ekkor szerezzük be az ajándékokat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 karácsony előtti negyedik vasárnappal 		ekkor készítik a Luca székét</a:t>
            </a:r>
            <a:b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kezdődik			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3. Keressétek meg az Értelmező kéziszótárban! Írjátok le a magyarázatát! 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várakozás:</a:t>
            </a: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2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_________________________________________________________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4. Készüljetek föl a szöveg </a:t>
            </a:r>
            <a:r>
              <a:rPr lang="hu-H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bemutatásár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Pf</a:t>
            </a: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Készítsetek illusztrációt a szöveghez!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5" name="Egyenes összekötő 4"/>
          <p:cNvCxnSpPr/>
          <p:nvPr/>
        </p:nvCxnSpPr>
        <p:spPr>
          <a:xfrm>
            <a:off x="91440" y="2181497"/>
            <a:ext cx="1972491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V="1">
            <a:off x="91440" y="1606731"/>
            <a:ext cx="3566160" cy="2612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0" y="3278777"/>
            <a:ext cx="2782389" cy="1306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 flipV="1">
            <a:off x="0" y="3827418"/>
            <a:ext cx="4963886" cy="1306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0" y="4232366"/>
            <a:ext cx="125403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6505303" y="2181497"/>
            <a:ext cx="223374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>
            <a:off x="6505303" y="2743200"/>
            <a:ext cx="5094514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1774517" y="4824681"/>
            <a:ext cx="50704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az időtartam, amíg valaki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vár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80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1">
                <a:lumMod val="85000"/>
              </a:schemeClr>
            </a:gs>
            <a:gs pos="33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463642" y="0"/>
            <a:ext cx="172835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és 6. csoport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0"/>
            <a:ext cx="11922034" cy="6700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 Olvassátok el az adventről szóló </a:t>
            </a:r>
            <a:r>
              <a:rPr lang="hu-H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szöveg második bekezdését!   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2. Keretezzétek be a mondatokba illő szavakat!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Adventkor a </a:t>
            </a:r>
            <a:r>
              <a:rPr lang="hu-HU" sz="2400" i="1" dirty="0">
                <a:highlight>
                  <a:srgbClr val="D3D3D3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18-19. 19–20.  20-21.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század óta készítenek koszorút. Az első adventi koszorút egy német lutheránus </a:t>
            </a:r>
            <a:r>
              <a:rPr lang="hu-HU" sz="2400" i="1" dirty="0">
                <a:highlight>
                  <a:srgbClr val="D3D3D3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tudós   tanár  lelkész</a:t>
            </a:r>
            <a:r>
              <a:rPr lang="hu-H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készítette.  A mai adventi koszorú fenyőből, esetleg </a:t>
            </a:r>
            <a:r>
              <a:rPr lang="hu-HU" sz="2400" i="1" dirty="0">
                <a:highlight>
                  <a:srgbClr val="D3D3D3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fűzfából  akácfából tiszafából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készül. Négy gyertyáját négy </a:t>
            </a:r>
            <a:r>
              <a:rPr lang="hu-HU" sz="2400" i="1" dirty="0">
                <a:highlight>
                  <a:srgbClr val="D3D3D3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hétfőn kedden vasárnap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(vagy szombat este) kell meggyújtani. A világító gyertyák számának növekedése szimbolizálja a növekvő </a:t>
            </a:r>
            <a:r>
              <a:rPr lang="hu-HU" sz="2400" i="1" dirty="0">
                <a:highlight>
                  <a:srgbClr val="D3D3D3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fényt  pénzt  ajándékot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amelyet Isten Jézusban a várakozónak ad karácsonykor. Az utolsó vasárnapon minden </a:t>
            </a:r>
            <a:r>
              <a:rPr lang="hu-HU" sz="2400" dirty="0">
                <a:highlight>
                  <a:srgbClr val="D3D3D3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csillagszóró   gyertya </a:t>
            </a:r>
            <a:r>
              <a:rPr lang="hu-HU" sz="2400" dirty="0" smtClean="0">
                <a:highlight>
                  <a:srgbClr val="D3D3D3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	fényfüzér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egyszerre ég.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3. Keressétek meg az Értelmező kéziszótárban! Írjátok le a magyarázatát!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tiszafa:</a:t>
            </a: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_______________________________________________________________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4. Készüljetek föl a szöveg bemutatására!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Pf</a:t>
            </a: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Készítsetek illusztrációt a szöveghez!</a:t>
            </a: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2305211" y="5251269"/>
            <a:ext cx="914400" cy="32657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2508068" y="1254035"/>
            <a:ext cx="914400" cy="32657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4232365" y="1815738"/>
            <a:ext cx="914400" cy="32657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2651759" y="2390503"/>
            <a:ext cx="1267097" cy="32657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9836331" y="2390503"/>
            <a:ext cx="1188720" cy="32657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1201783" y="3465513"/>
            <a:ext cx="744583" cy="32657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5046616" y="4094635"/>
            <a:ext cx="1014549" cy="32657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1293516" y="4989659"/>
            <a:ext cx="461525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igen hosszú életű fenyőféle</a:t>
            </a:r>
          </a:p>
        </p:txBody>
      </p:sp>
    </p:spTree>
    <p:extLst>
      <p:ext uri="{BB962C8B-B14F-4D97-AF65-F5344CB8AC3E}">
        <p14:creationId xmlns:p14="http://schemas.microsoft.com/office/powerpoint/2010/main" val="419567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1">
                <a:lumMod val="85000"/>
              </a:schemeClr>
            </a:gs>
            <a:gs pos="33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463642" y="0"/>
            <a:ext cx="172835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és 7. csoport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212953"/>
              </p:ext>
            </p:extLst>
          </p:nvPr>
        </p:nvGraphicFramePr>
        <p:xfrm>
          <a:off x="0" y="627020"/>
          <a:ext cx="12135803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0110">
                  <a:extLst>
                    <a:ext uri="{9D8B030D-6E8A-4147-A177-3AD203B41FA5}">
                      <a16:colId xmlns:a16="http://schemas.microsoft.com/office/drawing/2014/main" val="1676689374"/>
                    </a:ext>
                  </a:extLst>
                </a:gridCol>
                <a:gridCol w="3703796">
                  <a:extLst>
                    <a:ext uri="{9D8B030D-6E8A-4147-A177-3AD203B41FA5}">
                      <a16:colId xmlns:a16="http://schemas.microsoft.com/office/drawing/2014/main" val="207717586"/>
                    </a:ext>
                  </a:extLst>
                </a:gridCol>
                <a:gridCol w="5761897">
                  <a:extLst>
                    <a:ext uri="{9D8B030D-6E8A-4147-A177-3AD203B41FA5}">
                      <a16:colId xmlns:a16="http://schemas.microsoft.com/office/drawing/2014/main" val="23771589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Első</a:t>
                      </a:r>
                      <a:endParaRPr lang="hu-H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Remény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Keresztelő Szent János Krisztus ________________ hirdette az embereknek.</a:t>
                      </a:r>
                      <a:endParaRPr lang="hu-H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138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Második</a:t>
                      </a:r>
                      <a:endParaRPr lang="hu-H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Szeretet</a:t>
                      </a:r>
                      <a:endParaRPr lang="hu-H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 Megváltót</a:t>
                      </a:r>
                      <a:r>
                        <a:rPr lang="hu-H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Fiút szült.</a:t>
                      </a:r>
                      <a:endParaRPr lang="hu-H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4715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Harmadik</a:t>
                      </a:r>
                      <a:endParaRPr lang="hu-H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Hit</a:t>
                      </a:r>
                      <a:endParaRPr lang="hu-H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zsidóknak Isten megígérte: a </a:t>
                      </a:r>
                      <a:r>
                        <a:rPr lang="hu-H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 </a:t>
                      </a:r>
                      <a:r>
                        <a:rPr lang="hu-H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közülük való lesz.</a:t>
                      </a:r>
                      <a:endParaRPr lang="hu-H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696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Negyedik</a:t>
                      </a:r>
                      <a:endParaRPr lang="hu-H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Öröm</a:t>
                      </a:r>
                      <a:endParaRPr lang="hu-H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Ádámnak és Évának elsőként ígért </a:t>
                      </a:r>
                      <a:r>
                        <a:rPr lang="hu-HU" sz="2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 </a:t>
                      </a:r>
                      <a:r>
                        <a:rPr lang="hu-H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megváltást.</a:t>
                      </a:r>
                      <a:endParaRPr lang="hu-H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89239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11038" y="-15389"/>
            <a:ext cx="146526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Olvassátok el az adventről szóló szöveg harmadik bekezdését!   </a:t>
            </a:r>
            <a:endParaRPr kumimoji="0" lang="hu-HU" alt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Kössétek össze az összetartozókat! Egészítsétek ki a mondatokat!</a:t>
            </a:r>
            <a:endParaRPr kumimoji="0" lang="hu-HU" altLang="hu-H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-64826" y="4922573"/>
            <a:ext cx="119308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Keressétek meg az Értelmező kéziszótárban! Írjátok le a magyarázatát</a:t>
            </a:r>
            <a:r>
              <a:rPr lang="hu-HU" altLang="hu-H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hu-HU" alt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önzetlen:</a:t>
            </a:r>
            <a:r>
              <a:rPr lang="hu-HU" alt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_________________________________________________________________</a:t>
            </a:r>
            <a:endParaRPr lang="hu-HU" alt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Készüljetek föl a szöveg bemutatására!</a:t>
            </a:r>
            <a:endParaRPr lang="hu-HU" alt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Pf</a:t>
            </a:r>
            <a:r>
              <a:rPr lang="hu-HU" alt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Készítsetek illusztrációt a szöveghez! </a:t>
            </a:r>
            <a:endParaRPr lang="hu-HU" alt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 flipV="1">
            <a:off x="1972492" y="2333648"/>
            <a:ext cx="1946365" cy="221148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1737360" y="1227908"/>
            <a:ext cx="2403566" cy="223760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 flipV="1">
            <a:off x="1946366" y="1227908"/>
            <a:ext cx="1972491" cy="111880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2050869" y="3452450"/>
            <a:ext cx="2011680" cy="109267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/>
          <p:cNvSpPr txBox="1"/>
          <p:nvPr/>
        </p:nvSpPr>
        <p:spPr>
          <a:xfrm>
            <a:off x="6462905" y="1726884"/>
            <a:ext cx="1827744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Szűz Mária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6462905" y="1140441"/>
            <a:ext cx="1675459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eljövetelét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6430881" y="3284373"/>
            <a:ext cx="1675459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Megváltó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6465469" y="4437463"/>
            <a:ext cx="881973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Isten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472043" y="5428445"/>
            <a:ext cx="407967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mások javára cselekszik</a:t>
            </a:r>
          </a:p>
        </p:txBody>
      </p:sp>
      <p:cxnSp>
        <p:nvCxnSpPr>
          <p:cNvPr id="16" name="Egyenes összekötő 15"/>
          <p:cNvCxnSpPr/>
          <p:nvPr/>
        </p:nvCxnSpPr>
        <p:spPr>
          <a:xfrm>
            <a:off x="4731805" y="3488077"/>
            <a:ext cx="1620699" cy="69696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5031084" y="1300718"/>
            <a:ext cx="1399797" cy="186066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 flipV="1">
            <a:off x="4920632" y="2073199"/>
            <a:ext cx="1510249" cy="245498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 flipV="1">
            <a:off x="5067936" y="1017280"/>
            <a:ext cx="1284568" cy="131497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30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1">
                <a:lumMod val="85000"/>
              </a:schemeClr>
            </a:gs>
            <a:gs pos="33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463642" y="0"/>
            <a:ext cx="172835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és 8. csoport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0"/>
            <a:ext cx="12379569" cy="632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800"/>
              </a:spcAft>
              <a:buAutoNum type="arabicPeriod"/>
            </a:pPr>
            <a:r>
              <a:rPr lang="hu-H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Olvassátok el az adventről szóló szöveg negyedik bekezdését!   </a:t>
            </a:r>
            <a:endParaRPr lang="hu-H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800"/>
              </a:spcAft>
            </a:pPr>
            <a:r>
              <a:rPr lang="hu-H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A mondatokba oda nem illő téves szó került.  Föléírással javítsátok!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Manapság már nem feltétlenül ragaszkodunk a hagyományos 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fehér-piros adventi 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koszorúhoz.  Van, aki a ruhája színeihez, van, aki a fenyőfához és egyesek az év 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divatszíneihez 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igazítják az adventi díszek színét. A legfontosabb azonban, hogy a változó divatirányzatok közepette se feledkezzünk meg az Advent lényegéről, az örömteli ajándékozásról, a szeretetteljes beszélgetésekről.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hu-H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 Keressétek meg az Értelmező kéziszótárban! Írjátok le a magyarázatát!</a:t>
            </a:r>
            <a:endParaRPr lang="hu-H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karácsony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_________________________________________________________________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4. Készüljetek föl a szöveg </a:t>
            </a:r>
            <a:r>
              <a:rPr lang="hu-H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bemutatására!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	</a:t>
            </a:r>
            <a:r>
              <a:rPr lang="hu-H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Pf</a:t>
            </a: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Készítsetek illusztrációt a szöveghez!</a:t>
            </a:r>
            <a:endParaRPr lang="hu-HU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>
            <a:off x="7721139" y="1935415"/>
            <a:ext cx="133125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783386" y="2693136"/>
            <a:ext cx="735106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253945" y="2710307"/>
            <a:ext cx="133125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>
            <a:off x="52378" y="3451015"/>
            <a:ext cx="735106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/>
        </p:nvCxnSpPr>
        <p:spPr>
          <a:xfrm>
            <a:off x="8645701" y="4209103"/>
            <a:ext cx="1976717" cy="1344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4698609" y="4157376"/>
            <a:ext cx="1976717" cy="1344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1810436" y="4941382"/>
            <a:ext cx="726807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keresztény egyházak Jézus születését ünneplik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7486170" y="1139648"/>
            <a:ext cx="187311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lila-rózsaszín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61082" y="1923875"/>
            <a:ext cx="97971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lakása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987514" y="1935415"/>
            <a:ext cx="212002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karácsonyfához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52378" y="2633039"/>
            <a:ext cx="121740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koszorú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4919574" y="3362620"/>
            <a:ext cx="185492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várakozásról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8588583" y="3406076"/>
            <a:ext cx="203383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készülődésről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5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1">
                <a:lumMod val="85000"/>
              </a:schemeClr>
            </a:gs>
            <a:gs pos="33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0"/>
            <a:ext cx="165462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Reflektálás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297573" y="1672180"/>
            <a:ext cx="6461764" cy="2478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LearningApps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(párkereső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https://learningapps.org/display?v=p2n40b43318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LearningApps</a:t>
            </a:r>
            <a:r>
              <a:rPr lang="hu-H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(Legyen </a:t>
            </a:r>
            <a:r>
              <a:rPr lang="hu-H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 is milliomos</a:t>
            </a:r>
            <a:r>
              <a:rPr lang="hu-H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https://learningapps.org/display?v=p4o4f9wza18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5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1">
                <a:lumMod val="85000"/>
              </a:schemeClr>
            </a:gs>
            <a:gs pos="33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672506" y="3311509"/>
            <a:ext cx="4518779" cy="34607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Mindent megtettem a mai órán, </a:t>
            </a:r>
            <a:r>
              <a:rPr lang="hu-H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érdekességeket tudtam meg az adventről.</a:t>
            </a:r>
            <a:endParaRPr lang="hu-H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091837" y="3311509"/>
            <a:ext cx="4623792" cy="34607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b="1" spc="38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Nagyon jól együttműködtem a csoportommal.</a:t>
            </a:r>
          </a:p>
        </p:txBody>
      </p:sp>
      <p:sp>
        <p:nvSpPr>
          <p:cNvPr id="4" name="Téglalap 3"/>
          <p:cNvSpPr/>
          <p:nvPr/>
        </p:nvSpPr>
        <p:spPr>
          <a:xfrm>
            <a:off x="7686938" y="40470"/>
            <a:ext cx="4520208" cy="3374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b="1" spc="38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Igyekeztem, de </a:t>
            </a:r>
            <a:r>
              <a:rPr lang="hu-HU" sz="2800" b="1" spc="38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néha kicsit elkalandozott a figyelmem. </a:t>
            </a:r>
            <a:endParaRPr lang="hu-HU" sz="2800" b="1" spc="38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107404" y="40470"/>
            <a:ext cx="4623792" cy="3374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b="1" spc="38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Még nem </a:t>
            </a:r>
            <a:r>
              <a:rPr lang="hu-HU" sz="2800" b="1" spc="38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tudom </a:t>
            </a:r>
            <a:r>
              <a:rPr lang="hu-HU" sz="2800" b="1" spc="38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vállon veregetni</a:t>
            </a:r>
            <a:r>
              <a:rPr lang="hu-HU" sz="2800" b="1" spc="38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spc="38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magam. </a:t>
            </a:r>
            <a:endParaRPr lang="hu-HU" sz="2800" b="1" spc="38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3.bp.blogspot.com/-DjJ_upOHmWY/U5okpSvxtAI/AAAAAAAAJBs/XTOksi2qOB8/s1600/amazed-smile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221" y="76530"/>
            <a:ext cx="1176065" cy="105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-media-cache-ak0.pinimg.com/736x/4e/5c/f7/4e5cf7d4ccb9c59b6620a9c71944d51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5220" y="3439061"/>
            <a:ext cx="1176065" cy="98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2.bp.blogspot.com/-1htSOEwswl4/U-V9kOlN_bI/AAAAAAAALeI/I18nP5qzyPs/s1600/tearful-smil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654" y="76530"/>
            <a:ext cx="1187624" cy="105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-media-cache-ak0.pinimg.com/736x/4f/7d/20/4f7d20186cda70329fd299b16524104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988" y="3415467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33654" y="40470"/>
            <a:ext cx="141417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Értékelés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-39189" y="655635"/>
            <a:ext cx="3111959" cy="1569660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Jelentkezz azoknak </a:t>
            </a:r>
          </a:p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állításoknak a meg-</a:t>
            </a:r>
          </a:p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jelenésénél, amelyek </a:t>
            </a:r>
          </a:p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igazak rád !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6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1">
                <a:lumMod val="85000"/>
              </a:schemeClr>
            </a:gs>
            <a:gs pos="33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31074" y="235132"/>
            <a:ext cx="2858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Anyagszükséglet: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31074" y="594358"/>
            <a:ext cx="192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csoportonként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31074" y="1058392"/>
            <a:ext cx="45985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dkg liszt</a:t>
            </a:r>
          </a:p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dkg só</a:t>
            </a:r>
          </a:p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fél dl víz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evőkanál étolaj</a:t>
            </a:r>
          </a:p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díszítőelemek: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gyöngy, festék,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stb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596742" y="235132"/>
            <a:ext cx="2938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Műveleti sorrend: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688183" y="758352"/>
            <a:ext cx="39340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szükséges anyagok kimérése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gyúrás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nyújtás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szaggatás vagy formázás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díszítés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31074" y="3389841"/>
            <a:ext cx="2935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Eszközszükséglet: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56364" y="3942154"/>
            <a:ext cx="217399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konyhai mérleg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mérőpohár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keverőtál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alátétlemez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nyújtófa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szaggatóforma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kés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688183" y="3389841"/>
            <a:ext cx="3764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Értékelési szempontok: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688183" y="3942154"/>
            <a:ext cx="41729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homogén massza gyúrása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szabályos szaggatás és formázás</a:t>
            </a:r>
          </a:p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tiszta munkakörnyezet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818913" y="5506024"/>
            <a:ext cx="2654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Balesetvédelem!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2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16050" y="1566743"/>
            <a:ext cx="9144000" cy="2046923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„Miután </a:t>
            </a:r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meghallgatták a királyt, elindultak, és íme, a csillag, amelyet láttak napkeleten, előttük ment mindaddig, amíg odaérve meg nem állt a hely fölött, ahol a gyermek volt</a:t>
            </a:r>
            <a:r>
              <a:rPr lang="hu-H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hu-H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u-HU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u-H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992105" y="3244334"/>
            <a:ext cx="5949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napkeleti bölcsek imádják Jézust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u-H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(Máté evangéliuma </a:t>
            </a:r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2, </a:t>
            </a:r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hu-H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61257" y="352697"/>
            <a:ext cx="8595360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Zenehallgatás </a:t>
            </a:r>
            <a:r>
              <a:rPr lang="hu-H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Ghymes: Kis karácsonyi ének </a:t>
            </a:r>
            <a:endParaRPr lang="hu-H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409009" y="814362"/>
            <a:ext cx="4299856" cy="48750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Ghymes: Koncert CD Music 2003</a:t>
            </a:r>
            <a:r>
              <a:rPr lang="hu-HU" sz="24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sz="24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38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45" y="0"/>
            <a:ext cx="9614263" cy="6873754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9914708" y="1515291"/>
            <a:ext cx="2326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Közös éneklés</a:t>
            </a:r>
            <a:endParaRPr lang="hu-H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5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153989" y="4931230"/>
            <a:ext cx="743276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hu-H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Ismeretterjesztő szövegfeldolgozás</a:t>
            </a:r>
            <a:endParaRPr lang="hu-H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27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1">
                <a:lumMod val="85000"/>
              </a:schemeClr>
            </a:gs>
            <a:gs pos="33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0" y="0"/>
            <a:ext cx="2153154" cy="4608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Ráhangolódás: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153154" y="1156581"/>
            <a:ext cx="7395795" cy="4498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csoport: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ötletbörze - </a:t>
            </a:r>
            <a:r>
              <a:rPr lang="hu-H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advent</a:t>
            </a:r>
            <a:endParaRPr lang="hu-H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csoport: fent-lent találkozó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vers - </a:t>
            </a:r>
            <a:r>
              <a:rPr lang="hu-H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gyertya</a:t>
            </a:r>
            <a:endParaRPr lang="hu-H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csoport: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ötsoros - </a:t>
            </a:r>
            <a:r>
              <a:rPr lang="hu-H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koszorú</a:t>
            </a:r>
            <a:endParaRPr lang="hu-H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csoport: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gyémánt - </a:t>
            </a:r>
            <a:r>
              <a:rPr lang="hu-H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ünnep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csoport: szélsziporka - </a:t>
            </a:r>
            <a:r>
              <a:rPr lang="hu-H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karácsony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csoport: haiku - </a:t>
            </a:r>
            <a:r>
              <a:rPr lang="hu-H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várakozás</a:t>
            </a:r>
            <a:endParaRPr lang="hu-H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5-8. 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csoport: 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tréninggyakorlatok </a:t>
            </a:r>
            <a:r>
              <a:rPr lang="hu-H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helyesejtés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 – gyorsolvasás</a:t>
            </a:r>
            <a:endParaRPr lang="hu-H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3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1">
                <a:lumMod val="85000"/>
              </a:schemeClr>
            </a:gs>
            <a:gs pos="33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 flipH="1">
            <a:off x="101771" y="169817"/>
            <a:ext cx="6272902" cy="4875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hu-H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Helyesejtési gyakorlat - hangsúlygyakorlat</a:t>
            </a:r>
            <a:endParaRPr lang="hu-H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62149" y="1860426"/>
            <a:ext cx="3435531" cy="27802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800" u="db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gyedik </a:t>
            </a:r>
            <a:r>
              <a:rPr lang="hu-HU" sz="2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sárnap</a:t>
            </a:r>
          </a:p>
          <a:p>
            <a:pPr>
              <a:lnSpc>
                <a:spcPct val="150000"/>
              </a:lnSpc>
            </a:pPr>
            <a:r>
              <a:rPr lang="hu-HU" sz="2800" u="db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theránus </a:t>
            </a:r>
            <a:r>
              <a:rPr lang="hu-HU" sz="2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lel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kész</a:t>
            </a:r>
          </a:p>
          <a:p>
            <a:pPr>
              <a:lnSpc>
                <a:spcPct val="150000"/>
              </a:lnSpc>
            </a:pPr>
            <a:r>
              <a:rPr lang="hu-HU" sz="2800" u="db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bűn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bánatot </a:t>
            </a:r>
            <a:r>
              <a:rPr lang="hu-HU" sz="2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jel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képez</a:t>
            </a:r>
          </a:p>
          <a:p>
            <a:pPr>
              <a:lnSpc>
                <a:spcPct val="150000"/>
              </a:lnSpc>
            </a:pPr>
            <a:r>
              <a:rPr lang="hu-HU" sz="2800" u="db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fényt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8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szim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bolizál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36858" y="921188"/>
            <a:ext cx="10172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Olvassátok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a szószerkezeteket a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hangsúlyjeleknek megfelelően!</a:t>
            </a:r>
          </a:p>
        </p:txBody>
      </p:sp>
      <p:sp>
        <p:nvSpPr>
          <p:cNvPr id="2" name="Téglalap 1"/>
          <p:cNvSpPr/>
          <p:nvPr/>
        </p:nvSpPr>
        <p:spPr>
          <a:xfrm>
            <a:off x="5653976" y="1847363"/>
            <a:ext cx="3659841" cy="27802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hu-HU" sz="2800" u="dbl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váltást </a:t>
            </a:r>
            <a:r>
              <a:rPr lang="hu-HU" sz="28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gért</a:t>
            </a:r>
          </a:p>
          <a:p>
            <a:pPr>
              <a:lnSpc>
                <a:spcPct val="150000"/>
              </a:lnSpc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karácsonyi ünnepkör</a:t>
            </a:r>
          </a:p>
          <a:p>
            <a:pPr>
              <a:lnSpc>
                <a:spcPct val="150000"/>
              </a:lnSpc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Isten eljövetele </a:t>
            </a:r>
          </a:p>
          <a:p>
            <a:pPr>
              <a:lnSpc>
                <a:spcPct val="150000"/>
              </a:lnSpc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utolsó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vasárnap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Egyenes összekötő 9"/>
          <p:cNvCxnSpPr/>
          <p:nvPr/>
        </p:nvCxnSpPr>
        <p:spPr>
          <a:xfrm>
            <a:off x="5773783" y="3135087"/>
            <a:ext cx="431074" cy="13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5773783" y="3185236"/>
            <a:ext cx="431074" cy="13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7345616" y="3167970"/>
            <a:ext cx="431074" cy="6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 flipV="1">
            <a:off x="5731329" y="3797492"/>
            <a:ext cx="369025" cy="13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6518366" y="3810554"/>
            <a:ext cx="215537" cy="6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>
            <a:off x="5705203" y="4435873"/>
            <a:ext cx="292890" cy="32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>
            <a:off x="6737168" y="4422811"/>
            <a:ext cx="292890" cy="163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 flipV="1">
            <a:off x="5731329" y="3836680"/>
            <a:ext cx="369025" cy="13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/>
          <p:nvPr/>
        </p:nvCxnSpPr>
        <p:spPr>
          <a:xfrm>
            <a:off x="5696430" y="4475061"/>
            <a:ext cx="292890" cy="32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11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1">
                <a:lumMod val="85000"/>
              </a:schemeClr>
            </a:gs>
            <a:gs pos="33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74616" y="840841"/>
            <a:ext cx="10681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Keressétek 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hibákat! Az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aláhúzott szószerkezeteket figyeljétek!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11034" y="117566"/>
            <a:ext cx="541673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Gyorsolvasási gyakorlat - hibakereső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067594" y="1903297"/>
            <a:ext cx="3695242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szeretetteljes készülődés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067595" y="2426517"/>
            <a:ext cx="3695242" cy="390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szereteteljes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készülődés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szeretetteljes készülődés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szeretettejes készülődés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szeretetteljes készülődés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szeretetteljes </a:t>
            </a:r>
            <a:r>
              <a:rPr lang="hu-H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készülőbés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szeretetteljes </a:t>
            </a:r>
            <a:r>
              <a:rPr lang="hu-H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készülödés</a:t>
            </a:r>
            <a:endParaRPr lang="hu-H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szeretettejles</a:t>
            </a: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készülődés</a:t>
            </a:r>
          </a:p>
        </p:txBody>
      </p:sp>
      <p:sp>
        <p:nvSpPr>
          <p:cNvPr id="7" name="Ellipszis 6"/>
          <p:cNvSpPr/>
          <p:nvPr/>
        </p:nvSpPr>
        <p:spPr>
          <a:xfrm>
            <a:off x="4049486" y="2508906"/>
            <a:ext cx="300445" cy="3396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4349931" y="3688166"/>
            <a:ext cx="300445" cy="3396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6074229" y="4767942"/>
            <a:ext cx="300445" cy="3396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5924006" y="5304225"/>
            <a:ext cx="300445" cy="3396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4421776" y="5878286"/>
            <a:ext cx="300445" cy="3396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8935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1">
                <a:lumMod val="85000"/>
              </a:schemeClr>
            </a:gs>
            <a:gs pos="33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31230" y="148437"/>
            <a:ext cx="587693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Gyorsolvasási gyakorlat -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látószögnövelő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060576" y="4855484"/>
            <a:ext cx="213795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hu-H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szeretetteljes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31075" y="757646"/>
            <a:ext cx="7168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Olvassátok el az egyre hosszabbodó szavakat!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4060575" y="1280866"/>
            <a:ext cx="2137955" cy="5533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hit</a:t>
            </a:r>
          </a:p>
        </p:txBody>
      </p:sp>
      <p:sp>
        <p:nvSpPr>
          <p:cNvPr id="7" name="Téglalap 6"/>
          <p:cNvSpPr/>
          <p:nvPr/>
        </p:nvSpPr>
        <p:spPr>
          <a:xfrm>
            <a:off x="4060576" y="1856533"/>
            <a:ext cx="2137954" cy="5533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öröm</a:t>
            </a:r>
          </a:p>
        </p:txBody>
      </p:sp>
      <p:sp>
        <p:nvSpPr>
          <p:cNvPr id="8" name="Téglalap 7"/>
          <p:cNvSpPr/>
          <p:nvPr/>
        </p:nvSpPr>
        <p:spPr>
          <a:xfrm>
            <a:off x="4060576" y="2437172"/>
            <a:ext cx="2137954" cy="5533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remény</a:t>
            </a:r>
          </a:p>
        </p:txBody>
      </p:sp>
      <p:sp>
        <p:nvSpPr>
          <p:cNvPr id="9" name="Téglalap 8"/>
          <p:cNvSpPr/>
          <p:nvPr/>
        </p:nvSpPr>
        <p:spPr>
          <a:xfrm>
            <a:off x="4060574" y="3041664"/>
            <a:ext cx="2137955" cy="5533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szeretet</a:t>
            </a:r>
          </a:p>
        </p:txBody>
      </p:sp>
      <p:sp>
        <p:nvSpPr>
          <p:cNvPr id="10" name="Téglalap 9"/>
          <p:cNvSpPr/>
          <p:nvPr/>
        </p:nvSpPr>
        <p:spPr>
          <a:xfrm>
            <a:off x="4060574" y="3646156"/>
            <a:ext cx="2137955" cy="5533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várakozás</a:t>
            </a:r>
          </a:p>
        </p:txBody>
      </p:sp>
      <p:sp>
        <p:nvSpPr>
          <p:cNvPr id="11" name="Téglalap 10"/>
          <p:cNvSpPr/>
          <p:nvPr/>
        </p:nvSpPr>
        <p:spPr>
          <a:xfrm>
            <a:off x="4060573" y="4250820"/>
            <a:ext cx="2137955" cy="5533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u-H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készülődés</a:t>
            </a:r>
          </a:p>
        </p:txBody>
      </p:sp>
    </p:spTree>
    <p:extLst>
      <p:ext uri="{BB962C8B-B14F-4D97-AF65-F5344CB8AC3E}">
        <p14:creationId xmlns:p14="http://schemas.microsoft.com/office/powerpoint/2010/main" val="1917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825</Words>
  <Application>Microsoft Office PowerPoint</Application>
  <PresentationFormat>Szélesvásznú</PresentationFormat>
  <Paragraphs>166</Paragraphs>
  <Slides>19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Office-téma</vt:lpstr>
      <vt:lpstr>1_Office-téma</vt:lpstr>
      <vt:lpstr>PowerPoint-bemutató</vt:lpstr>
      <vt:lpstr>„Miután meghallgatták a királyt, elindultak, és íme, a csillag, amelyet láttak napkeleten, előttük ment mindaddig, amíg odaérve meg nem állt a hely fölött, ahol a gyermek volt.” 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user</dc:creator>
  <cp:lastModifiedBy>Kolcza Judit</cp:lastModifiedBy>
  <cp:revision>48</cp:revision>
  <dcterms:created xsi:type="dcterms:W3CDTF">2018-04-02T15:42:15Z</dcterms:created>
  <dcterms:modified xsi:type="dcterms:W3CDTF">2018-07-16T12:35:33Z</dcterms:modified>
</cp:coreProperties>
</file>