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6427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644045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969187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853545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68389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76932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586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9111008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7017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689711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774168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D7C2A-8218-415D-B204-6722B5A18B1B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FC66-BD0D-4DD0-BC81-220E57C87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813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német egység létrejötte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1580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német 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Az 1848-as forradalmak itt is elbuktak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Ipari forradalom kiteljesedése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v</a:t>
            </a:r>
            <a:r>
              <a:rPr lang="hu-HU" dirty="0" smtClean="0"/>
              <a:t>asútépítések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ngol tőke a nehéziparban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g</a:t>
            </a:r>
            <a:r>
              <a:rPr lang="hu-HU" dirty="0" smtClean="0"/>
              <a:t>azdag szénbányák: Ruhr-vidék, Szilézia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Poroszország gazdasági felemelkedése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vámszövetségben (</a:t>
            </a:r>
            <a:r>
              <a:rPr lang="hu-HU" dirty="0" err="1" smtClean="0"/>
              <a:t>Zollverein</a:t>
            </a:r>
            <a:r>
              <a:rPr lang="hu-HU" dirty="0" smtClean="0"/>
              <a:t>) Ausztria nem vett részt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77015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Ausztria és Poroszország versengése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Ausztria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Soknemzetiségű birodalom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nagynémet egység híve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tagállami önállóság megmaradt volna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Bel- és külpolitikai kudarcok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Poroszország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Homogén német állam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Katonailag és gazdaságilag erősebb, mint Ausztria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</a:t>
            </a:r>
            <a:r>
              <a:rPr lang="hu-HU" dirty="0" err="1" smtClean="0"/>
              <a:t>kisnémet</a:t>
            </a:r>
            <a:r>
              <a:rPr lang="hu-HU" dirty="0" smtClean="0"/>
              <a:t> egység híve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Egységes nemzetállam megvalósítása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6234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Bismarck hadseregreformja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FF0000"/>
                </a:solidFill>
              </a:rPr>
              <a:t>Otto von Bismarck </a:t>
            </a:r>
            <a:r>
              <a:rPr lang="hu-HU" dirty="0" smtClean="0"/>
              <a:t>porosz miniszterelnök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„vaskancellár”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diplomácia és a hadsereg ereje</a:t>
            </a:r>
          </a:p>
          <a:p>
            <a:pPr lvl="2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német egység alapjai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Általános hadkötelezettség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Rendszeres kiképzés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Felszerelés modernizálása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39585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Bismarck hatalmi játszmája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Nagy-Britannia nem ellenezte a porosz vezetésű Németország létrejöttét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a</a:t>
            </a:r>
            <a:r>
              <a:rPr lang="hu-HU" dirty="0" smtClean="0"/>
              <a:t> Habsburg Birodalom kicsi ellensúly Oroszországgal szemben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Akik ellenezték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Franciaország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Habsburg Birodalom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Oroszország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Bismarck egyenként akarta őket semlegesíteni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4477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Poroszország sikerei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00FF"/>
                </a:solidFill>
              </a:rPr>
              <a:t>1866</a:t>
            </a:r>
            <a:r>
              <a:rPr lang="hu-HU" dirty="0" smtClean="0">
                <a:solidFill>
                  <a:srgbClr val="0070C0"/>
                </a:solidFill>
              </a:rPr>
              <a:t>.:</a:t>
            </a:r>
            <a:r>
              <a:rPr lang="hu-HU" dirty="0" smtClean="0">
                <a:solidFill>
                  <a:srgbClr val="0000FF"/>
                </a:solidFill>
              </a:rPr>
              <a:t> </a:t>
            </a:r>
            <a:r>
              <a:rPr lang="hu-HU" dirty="0" err="1" smtClean="0">
                <a:solidFill>
                  <a:srgbClr val="0000FF"/>
                </a:solidFill>
              </a:rPr>
              <a:t>Königgr</a:t>
            </a:r>
            <a:r>
              <a:rPr lang="hu-HU" dirty="0" err="1" smtClean="0">
                <a:solidFill>
                  <a:srgbClr val="0000FF"/>
                </a:solidFill>
                <a:cs typeface="Arial"/>
              </a:rPr>
              <a:t>ätz</a:t>
            </a:r>
            <a:endParaRPr lang="hu-HU" dirty="0" smtClean="0">
              <a:solidFill>
                <a:srgbClr val="0000FF"/>
              </a:solidFill>
              <a:cs typeface="Arial"/>
            </a:endParaRPr>
          </a:p>
          <a:p>
            <a:pPr lvl="1">
              <a:lnSpc>
                <a:spcPct val="150000"/>
              </a:lnSpc>
            </a:pPr>
            <a:r>
              <a:rPr lang="hu-HU" dirty="0">
                <a:cs typeface="Arial"/>
              </a:rPr>
              <a:t>p</a:t>
            </a:r>
            <a:r>
              <a:rPr lang="hu-HU" dirty="0" smtClean="0">
                <a:cs typeface="Arial"/>
              </a:rPr>
              <a:t>orosz győzelem Ausztria felett</a:t>
            </a:r>
          </a:p>
          <a:p>
            <a:pPr lvl="1">
              <a:lnSpc>
                <a:spcPct val="150000"/>
              </a:lnSpc>
            </a:pPr>
            <a:r>
              <a:rPr lang="hu-HU" dirty="0">
                <a:cs typeface="Arial"/>
              </a:rPr>
              <a:t>e</a:t>
            </a:r>
            <a:r>
              <a:rPr lang="hu-HU" dirty="0" smtClean="0">
                <a:cs typeface="Arial"/>
              </a:rPr>
              <a:t>nyhe békefeltételek</a:t>
            </a:r>
          </a:p>
          <a:p>
            <a:pPr lvl="2">
              <a:lnSpc>
                <a:spcPct val="150000"/>
              </a:lnSpc>
            </a:pPr>
            <a:r>
              <a:rPr lang="hu-HU" dirty="0" smtClean="0">
                <a:cs typeface="Arial"/>
              </a:rPr>
              <a:t>Ausztria nem veszített területeket, kivéve Velencét</a:t>
            </a:r>
          </a:p>
          <a:p>
            <a:pPr lvl="2">
              <a:lnSpc>
                <a:spcPct val="150000"/>
              </a:lnSpc>
            </a:pPr>
            <a:r>
              <a:rPr lang="hu-HU" dirty="0">
                <a:cs typeface="Arial"/>
              </a:rPr>
              <a:t>e</a:t>
            </a:r>
            <a:r>
              <a:rPr lang="hu-HU" dirty="0" smtClean="0">
                <a:cs typeface="Arial"/>
              </a:rPr>
              <a:t>l kellett fogadnia a </a:t>
            </a:r>
            <a:r>
              <a:rPr lang="hu-HU" dirty="0" err="1" smtClean="0">
                <a:cs typeface="Arial"/>
              </a:rPr>
              <a:t>kisnémet</a:t>
            </a:r>
            <a:r>
              <a:rPr lang="hu-HU" dirty="0" smtClean="0">
                <a:cs typeface="Arial"/>
              </a:rPr>
              <a:t> egységet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cs typeface="Arial"/>
              </a:rPr>
              <a:t>A háború után Poroszországhoz csatolták az </a:t>
            </a:r>
            <a:r>
              <a:rPr lang="hu-HU" dirty="0" err="1" smtClean="0">
                <a:cs typeface="Arial"/>
              </a:rPr>
              <a:t>északnémet</a:t>
            </a:r>
            <a:r>
              <a:rPr lang="hu-HU" dirty="0" smtClean="0">
                <a:cs typeface="Arial"/>
              </a:rPr>
              <a:t> államokat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err="1" smtClean="0">
                <a:cs typeface="Arial"/>
              </a:rPr>
              <a:t>Északnémet</a:t>
            </a:r>
            <a:r>
              <a:rPr lang="hu-HU" dirty="0" smtClean="0">
                <a:cs typeface="Arial"/>
              </a:rPr>
              <a:t> Szövetség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79244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Bismarck hatalmi játszmája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Bismarck a teljes német egységre törekedett</a:t>
            </a:r>
          </a:p>
          <a:p>
            <a:pPr lvl="1"/>
            <a:r>
              <a:rPr lang="hu-HU" dirty="0" smtClean="0"/>
              <a:t>III. Napóleonnak azt mondta, hogy nem</a:t>
            </a:r>
          </a:p>
          <a:p>
            <a:r>
              <a:rPr lang="hu-HU" dirty="0" smtClean="0">
                <a:solidFill>
                  <a:srgbClr val="0000FF"/>
                </a:solidFill>
              </a:rPr>
              <a:t>1870</a:t>
            </a:r>
            <a:r>
              <a:rPr lang="hu-HU" dirty="0" smtClean="0">
                <a:solidFill>
                  <a:srgbClr val="0070C0"/>
                </a:solidFill>
              </a:rPr>
              <a:t>.:</a:t>
            </a:r>
            <a:r>
              <a:rPr lang="hu-HU" dirty="0" smtClean="0">
                <a:solidFill>
                  <a:srgbClr val="0000FF"/>
                </a:solidFill>
              </a:rPr>
              <a:t> </a:t>
            </a:r>
            <a:r>
              <a:rPr lang="hu-HU" dirty="0" err="1" smtClean="0">
                <a:solidFill>
                  <a:srgbClr val="0000FF"/>
                </a:solidFill>
              </a:rPr>
              <a:t>Sedan</a:t>
            </a:r>
            <a:endParaRPr lang="hu-HU" dirty="0" smtClean="0">
              <a:solidFill>
                <a:srgbClr val="0000FF"/>
              </a:solidFill>
            </a:endParaRPr>
          </a:p>
          <a:p>
            <a:pPr lvl="1"/>
            <a:r>
              <a:rPr lang="hu-HU" dirty="0"/>
              <a:t>p</a:t>
            </a:r>
            <a:r>
              <a:rPr lang="hu-HU" dirty="0" smtClean="0"/>
              <a:t>orosz győzelem a franciák felett</a:t>
            </a:r>
          </a:p>
          <a:p>
            <a:pPr lvl="1"/>
            <a:r>
              <a:rPr lang="hu-HU" dirty="0" smtClean="0"/>
              <a:t>Párizsig nyomultak előre</a:t>
            </a:r>
          </a:p>
          <a:p>
            <a:pPr lvl="1"/>
            <a:r>
              <a:rPr lang="hu-HU" dirty="0" smtClean="0"/>
              <a:t>Ausztria nem avatkozott bele</a:t>
            </a:r>
          </a:p>
          <a:p>
            <a:pPr lvl="0"/>
            <a:r>
              <a:rPr lang="hu-HU" dirty="0">
                <a:solidFill>
                  <a:prstClr val="black"/>
                </a:solidFill>
              </a:rPr>
              <a:t>A délnémet államok is csatlakoztak a szövetséghez</a:t>
            </a:r>
            <a:endParaRPr lang="hu-HU" dirty="0">
              <a:solidFill>
                <a:srgbClr val="0000FF"/>
              </a:solidFill>
            </a:endParaRPr>
          </a:p>
          <a:p>
            <a:pPr lvl="0"/>
            <a:r>
              <a:rPr lang="hu-HU" dirty="0">
                <a:solidFill>
                  <a:srgbClr val="0000FF"/>
                </a:solidFill>
              </a:rPr>
              <a:t>1871. január 18.: </a:t>
            </a:r>
            <a:r>
              <a:rPr lang="hu-HU" dirty="0">
                <a:solidFill>
                  <a:srgbClr val="008000"/>
                </a:solidFill>
              </a:rPr>
              <a:t>a Német Császárság létrejötte</a:t>
            </a:r>
          </a:p>
          <a:p>
            <a:pPr lvl="1"/>
            <a:r>
              <a:rPr lang="hu-HU" dirty="0">
                <a:solidFill>
                  <a:prstClr val="black"/>
                </a:solidFill>
              </a:rPr>
              <a:t>a versailles-i palota Tükörtermében</a:t>
            </a:r>
          </a:p>
          <a:p>
            <a:pPr lvl="1"/>
            <a:r>
              <a:rPr lang="hu-HU" dirty="0">
                <a:solidFill>
                  <a:prstClr val="black"/>
                </a:solidFill>
              </a:rPr>
              <a:t>a császár </a:t>
            </a:r>
            <a:r>
              <a:rPr lang="hu-HU" dirty="0">
                <a:solidFill>
                  <a:srgbClr val="FF0000"/>
                </a:solidFill>
              </a:rPr>
              <a:t>I. Vilmos (1871-1888) </a:t>
            </a:r>
            <a:r>
              <a:rPr lang="hu-HU" dirty="0">
                <a:solidFill>
                  <a:prstClr val="black"/>
                </a:solidFill>
              </a:rPr>
              <a:t>lett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081497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III. Napóleon megbukott, Franciaország köztársaság lett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Az új kormány békét akart kötni a németekkel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		munkásfelkelések Párizsban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	városi önkormányzatot alakítottak (kommün)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			a kormány leverte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3635896" y="2871501"/>
            <a:ext cx="576064" cy="712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3609608" y="4084612"/>
            <a:ext cx="57606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3609608" y="5305149"/>
            <a:ext cx="576064" cy="7161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17432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000FF"/>
                </a:solidFill>
              </a:rPr>
              <a:t>1871. május: </a:t>
            </a:r>
            <a:r>
              <a:rPr lang="hu-HU" dirty="0" smtClean="0"/>
              <a:t>béke Frankfurtban</a:t>
            </a:r>
          </a:p>
          <a:p>
            <a:pPr lvl="1"/>
            <a:r>
              <a:rPr lang="hu-HU" dirty="0" smtClean="0"/>
              <a:t>Franciaország elismerte az egységes Németországot</a:t>
            </a:r>
          </a:p>
          <a:p>
            <a:pPr lvl="1"/>
            <a:r>
              <a:rPr lang="hu-HU" dirty="0" smtClean="0"/>
              <a:t>hadisarc fizetése</a:t>
            </a:r>
          </a:p>
          <a:p>
            <a:pPr lvl="1"/>
            <a:r>
              <a:rPr lang="hu-HU" dirty="0" smtClean="0"/>
              <a:t>Elzász és Lotaringia Németországé lett</a:t>
            </a:r>
          </a:p>
          <a:p>
            <a:r>
              <a:rPr lang="hu-HU" dirty="0" smtClean="0"/>
              <a:t>Erős nagyhatalom jött létre Európa közepén</a:t>
            </a:r>
          </a:p>
          <a:p>
            <a:pPr lvl="1"/>
            <a:r>
              <a:rPr lang="hu-HU" dirty="0"/>
              <a:t>s</a:t>
            </a:r>
            <a:r>
              <a:rPr lang="hu-HU" dirty="0" smtClean="0"/>
              <a:t>zövetségi állam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lkotmány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erős császári hatalom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kancellár a császárnak felelős, nem a törvényhozásnak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17913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304</Words>
  <Application>Microsoft Office PowerPoint</Application>
  <PresentationFormat>Diavetítés a képernyőre (4:3 oldalarány)</PresentationFormat>
  <Paragraphs>72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Office-téma</vt:lpstr>
      <vt:lpstr>A német egység létrejötte</vt:lpstr>
      <vt:lpstr>A német gazdaság</vt:lpstr>
      <vt:lpstr>Ausztria és Poroszország versengése</vt:lpstr>
      <vt:lpstr>Bismarck hadseregreformja</vt:lpstr>
      <vt:lpstr>Bismarck hatalmi játszmája</vt:lpstr>
      <vt:lpstr>Poroszország sikerei</vt:lpstr>
      <vt:lpstr>Bismarck hatalmi játszmája</vt:lpstr>
      <vt:lpstr>Következmények</vt:lpstr>
      <vt:lpstr>Következmények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német egység létrejötte</dc:title>
  <dc:creator>Kupás Andor</dc:creator>
  <cp:lastModifiedBy>user</cp:lastModifiedBy>
  <cp:revision>35</cp:revision>
  <dcterms:created xsi:type="dcterms:W3CDTF">2018-06-20T08:30:48Z</dcterms:created>
  <dcterms:modified xsi:type="dcterms:W3CDTF">2020-03-10T14:56:18Z</dcterms:modified>
</cp:coreProperties>
</file>