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CD657-C4EB-4073-AD65-BBF9ECE1431E}" v="10" dt="2019-01-11T20:59:01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zi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Ellipszi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zi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gyenes összekötő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zi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239CA5-2C5C-455F-9BC8-415A051D5FA8}" type="datetimeFigureOut">
              <a:rPr lang="hu-HU" smtClean="0"/>
              <a:pPr/>
              <a:t>2019. 09. 04.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F14108-0483-4159-A885-9F500535E5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e0jmcpwt1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8qzqja8n1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r73e604t1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791fjqjj1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watch?v=pe0jmcpwt18" TargetMode="External"/><Relationship Id="rId3" Type="http://schemas.openxmlformats.org/officeDocument/2006/relationships/hyperlink" Target="https://learningapps.org/watch?v=pvr8n2mwn18" TargetMode="External"/><Relationship Id="rId7" Type="http://schemas.openxmlformats.org/officeDocument/2006/relationships/hyperlink" Target="https://learningapps.org/watch?v=p4wvkvdua1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ehcgq0ct18" TargetMode="External"/><Relationship Id="rId11" Type="http://schemas.openxmlformats.org/officeDocument/2006/relationships/hyperlink" Target="https://learningapps.org/watch?v=p791fjqjj18" TargetMode="External"/><Relationship Id="rId5" Type="http://schemas.openxmlformats.org/officeDocument/2006/relationships/hyperlink" Target="https://learningapps.org/watch?v=pxk7d352k18" TargetMode="External"/><Relationship Id="rId10" Type="http://schemas.openxmlformats.org/officeDocument/2006/relationships/hyperlink" Target="https://learningapps.org/watch?v=pr73e604t18" TargetMode="External"/><Relationship Id="rId4" Type="http://schemas.openxmlformats.org/officeDocument/2006/relationships/hyperlink" Target="https://learningapps.org/watch?v=pp0rddfn518" TargetMode="External"/><Relationship Id="rId9" Type="http://schemas.openxmlformats.org/officeDocument/2006/relationships/hyperlink" Target="https://learningapps.org/watch?v=p8qzqja8n1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itygreen.hu/baber-laurus-nobilis-gondozasa/" TargetMode="External"/><Relationship Id="rId13" Type="http://schemas.openxmlformats.org/officeDocument/2006/relationships/hyperlink" Target="http://dozsasuli.hu/hirek/karacsonyfa/" TargetMode="External"/><Relationship Id="rId3" Type="http://schemas.openxmlformats.org/officeDocument/2006/relationships/hyperlink" Target="https://hu.wikipedia.org/wiki/F%C3%A1jl:Cskt-maganyos_cedrus_(1907).jpg" TargetMode="External"/><Relationship Id="rId7" Type="http://schemas.openxmlformats.org/officeDocument/2006/relationships/hyperlink" Target="http://mesemondolany.blogspot.com/2017/03/az-almafa.html" TargetMode="External"/><Relationship Id="rId12" Type="http://schemas.openxmlformats.org/officeDocument/2006/relationships/hyperlink" Target="https://citygreen.hu/a-dio-a-diolevel-es-a-diokopacs-felhasznalasa-gyogyhatasa/" TargetMode="External"/><Relationship Id="rId2" Type="http://schemas.openxmlformats.org/officeDocument/2006/relationships/hyperlink" Target="http://www.balassikiado.hu/BB/netre/Net_szimbolum/szimbolumszotar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vesnagyker.hu/Vesszo-koteg-D10x30cm" TargetMode="External"/><Relationship Id="rId11" Type="http://schemas.openxmlformats.org/officeDocument/2006/relationships/hyperlink" Target="https://zacc.cafeblog.hu/2017/03/22/top-10-orszag-ahol-latnod-kell-a-cseresznyefa-viragzast/" TargetMode="External"/><Relationship Id="rId5" Type="http://schemas.openxmlformats.org/officeDocument/2006/relationships/hyperlink" Target="http://internetesmunka.penzkeresetinterneten.ws/tag/tudas/" TargetMode="External"/><Relationship Id="rId10" Type="http://schemas.openxmlformats.org/officeDocument/2006/relationships/hyperlink" Target="https://www.vidamszuret.hu/2017/08/17/libanoni-cedrus-cedrus-libani/" TargetMode="External"/><Relationship Id="rId4" Type="http://schemas.openxmlformats.org/officeDocument/2006/relationships/hyperlink" Target="https://tulipanosladika.blog.hu/2014/03/20/magikus_jeleink_az_eletfa" TargetMode="External"/><Relationship Id="rId9" Type="http://schemas.openxmlformats.org/officeDocument/2006/relationships/hyperlink" Target="http://kepek.4ever.eu/cimke/32744/barackfa" TargetMode="External"/><Relationship Id="rId14" Type="http://schemas.openxmlformats.org/officeDocument/2006/relationships/hyperlink" Target="http://www.botanikaland.hu/ficus-carica/kozonseges-fug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bri.hu/konyv/dr_cey-bert_robert_gyula.hun-magyar-osvallas-2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hirthgrafologia.weebly.com/a-fa-az-eacutelet-szimboacuteluma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vr8n2mwn1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p0rddfn51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xk7d352k1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kzaokx6t1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ehcgq0ct1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4wvkvdua1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Ã¡jl:Cskt-maganyos cedrus (190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857752" cy="380502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FACSODA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429264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hu-H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fa, mint szimbólum a keresztény ember életében.</a:t>
            </a:r>
          </a:p>
          <a:p>
            <a:pPr algn="ctr">
              <a:buNone/>
            </a:pPr>
            <a:r>
              <a:rPr lang="hu-H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Farkasné Holpert Judit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282" y="128586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kereszténységben a Paradicsomkert gyümölcse, maga a jótétemény, a kedvesség; ezért is ábrázolják gyakran a gyermek Jézus kezében.</a:t>
            </a:r>
          </a:p>
          <a:p>
            <a:r>
              <a:rPr lang="hu-HU" dirty="0"/>
              <a:t>A magyar néphagyományban a Borbála-napon levágott, kizöldülő cseresznyeág („</a:t>
            </a:r>
            <a:r>
              <a:rPr lang="hu-HU" dirty="0" err="1"/>
              <a:t>borbálaág</a:t>
            </a:r>
            <a:r>
              <a:rPr lang="hu-HU" dirty="0"/>
              <a:t>”) esküvőre utaló szerencse-szimbólum. </a:t>
            </a:r>
          </a:p>
        </p:txBody>
      </p:sp>
      <p:sp>
        <p:nvSpPr>
          <p:cNvPr id="3" name="Téglalap 2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Cseresznyefa</a:t>
            </a:r>
          </a:p>
        </p:txBody>
      </p:sp>
      <p:pic>
        <p:nvPicPr>
          <p:cNvPr id="8194" name="Picture 2" descr="https://zacc.blogcdn.p3k.hu/files/2017/03/br1-6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5715000" cy="3810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39377" y="6005152"/>
            <a:ext cx="5429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linkClick r:id="rId3"/>
              </a:rPr>
              <a:t>https://learningapps.org/watch?v=pe0jmcpwt18</a:t>
            </a:r>
            <a:r>
              <a:rPr lang="hu-HU" sz="1600" dirty="0"/>
              <a:t>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015" y="5582957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Interaktív feladat: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282" y="107154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Keresztény felfogásban a külső zöld burok Krisztus teste, a csonthéj a kereszt fája, a dióbél pedig maga az isteni lényeg.</a:t>
            </a:r>
          </a:p>
          <a:p>
            <a:r>
              <a:rPr lang="hu-HU" dirty="0"/>
              <a:t>A magyar néphagyományban szintén Krisztus-jelkép. </a:t>
            </a:r>
          </a:p>
          <a:p>
            <a:r>
              <a:rPr lang="hu-HU" dirty="0"/>
              <a:t>Karácsony estéjén a szoba négy sarkába védelmező céllal diót dobtak, s a karácsonyi vacsora is diótöréssel kezdődött. </a:t>
            </a:r>
          </a:p>
          <a:p>
            <a:r>
              <a:rPr lang="hu-HU" dirty="0"/>
              <a:t>A néphit szerint a dió az anyja </a:t>
            </a:r>
          </a:p>
          <a:p>
            <a:r>
              <a:rPr lang="hu-HU" dirty="0"/>
              <a:t>méhében, majd a sziklasírban </a:t>
            </a:r>
          </a:p>
          <a:p>
            <a:r>
              <a:rPr lang="hu-HU" dirty="0"/>
              <a:t>rejtőzködő Megváltóra utal, </a:t>
            </a:r>
          </a:p>
          <a:p>
            <a:r>
              <a:rPr lang="hu-HU" dirty="0"/>
              <a:t>ezért mind karácsonykor, </a:t>
            </a:r>
          </a:p>
          <a:p>
            <a:r>
              <a:rPr lang="hu-HU" dirty="0"/>
              <a:t>mind húsvétkor fontos eledel. </a:t>
            </a:r>
          </a:p>
        </p:txBody>
      </p:sp>
      <p:sp>
        <p:nvSpPr>
          <p:cNvPr id="3" name="Téglalap 2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Dió</a:t>
            </a:r>
          </a:p>
        </p:txBody>
      </p:sp>
      <p:pic>
        <p:nvPicPr>
          <p:cNvPr id="6146" name="Picture 2" descr="diÃ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0489" y="3071810"/>
            <a:ext cx="5209187" cy="3290883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42844" y="5993361"/>
            <a:ext cx="5643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linkClick r:id="rId3"/>
              </a:rPr>
              <a:t>https://learningapps.org/watch?v=p8qzqja8n18</a:t>
            </a:r>
            <a:r>
              <a:rPr lang="hu-HU" sz="1600" dirty="0"/>
              <a:t>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4282" y="5733256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Interaktív feladat: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282" y="1142984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európai hagyományban ősi szokásként a ház kapujára, a kút mellé, az istálló ajtaja elé fenyőágat tettek az újév kezdetekor az egészség és a termékenység biztosítása érdekében. </a:t>
            </a:r>
          </a:p>
          <a:p>
            <a:r>
              <a:rPr lang="hu-HU" dirty="0"/>
              <a:t>Az egyházi ünnepeken is szerepet kapott: az Ádám és Éva történetét felelevenítő misztériumjátékokban az egyetlen, decemberben Nyugat-Európában zöld lombbal rendelkező növény, a fenyő jelezte a tudás fáját, melyet almával díszítettek; így kapcsolódott később a karácsonyi ünnepkörhöz.</a:t>
            </a:r>
          </a:p>
          <a:p>
            <a:r>
              <a:rPr lang="hu-HU" dirty="0"/>
              <a:t> A karácsonyfa otthoni állításának eredetileg evangélikus szokása a XIX. </a:t>
            </a:r>
            <a:r>
              <a:rPr lang="hu-HU" dirty="0" err="1"/>
              <a:t>sz.-tól</a:t>
            </a:r>
            <a:r>
              <a:rPr lang="hu-HU" dirty="0"/>
              <a:t> terjedt el német területről. A fenyő gyertyadíszítése a keresztény fényszimbolikával összefüggésben a „világ </a:t>
            </a:r>
            <a:r>
              <a:rPr lang="hu-HU" dirty="0" err="1"/>
              <a:t>világosságá</a:t>
            </a:r>
            <a:r>
              <a:rPr lang="hu-HU" dirty="0"/>
              <a:t>”</a:t>
            </a:r>
            <a:r>
              <a:rPr lang="hu-HU" dirty="0" err="1"/>
              <a:t>-ra</a:t>
            </a:r>
            <a:r>
              <a:rPr lang="hu-HU" dirty="0"/>
              <a:t>, Krisztusra utal. </a:t>
            </a:r>
          </a:p>
          <a:p>
            <a:r>
              <a:rPr lang="hu-HU" dirty="0"/>
              <a:t>A családi karácsony hagyományának kialakulásával a szeretet, </a:t>
            </a:r>
          </a:p>
          <a:p>
            <a:r>
              <a:rPr lang="hu-HU" dirty="0"/>
              <a:t>a hűség, az összetartozás jelképévé vált. </a:t>
            </a:r>
          </a:p>
        </p:txBody>
      </p:sp>
      <p:sp>
        <p:nvSpPr>
          <p:cNvPr id="3" name="Téglalap 2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Fenyőfa</a:t>
            </a:r>
          </a:p>
        </p:txBody>
      </p:sp>
      <p:pic>
        <p:nvPicPr>
          <p:cNvPr id="4" name="Kép 3" descr="karacsonyfa-192x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3634404"/>
            <a:ext cx="1971676" cy="308074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42844" y="6030580"/>
            <a:ext cx="5500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linkClick r:id="rId3"/>
              </a:rPr>
              <a:t>https://learningapps.org/watch?v=pr73e604t18</a:t>
            </a:r>
            <a:r>
              <a:rPr lang="hu-HU" sz="1600" dirty="0"/>
              <a:t>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99296" y="5661248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Interaktív feladat: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282" y="107154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Az Újszövetségben Jézus elátkozza a terméketlen fügefát, amely a keresztény értelmezésben a Megváltóban nem hívő zsidóság, ill. a terméketlen tudomány jelölője (</a:t>
            </a:r>
            <a:r>
              <a:rPr lang="hu-HU" dirty="0" err="1"/>
              <a:t>Mt</a:t>
            </a:r>
            <a:r>
              <a:rPr lang="hu-HU" dirty="0"/>
              <a:t> 21,18–22; </a:t>
            </a:r>
            <a:r>
              <a:rPr lang="hu-HU" dirty="0" err="1"/>
              <a:t>Lk</a:t>
            </a:r>
            <a:r>
              <a:rPr lang="hu-HU" dirty="0"/>
              <a:t> 13,6–9). </a:t>
            </a:r>
          </a:p>
          <a:p>
            <a:endParaRPr lang="hu-HU" dirty="0"/>
          </a:p>
          <a:p>
            <a:r>
              <a:rPr lang="hu-HU" dirty="0"/>
              <a:t>A gyümölcs édessége miatt Szentlélek-jelkép, de utalhat Mária szüzességére is. Ugyanakkor a füge mint gúnymozdulat a Passióhoz tartozik; a Krisztust gúnyoló tömeg jele.  [K. </a:t>
            </a:r>
            <a:r>
              <a:rPr lang="hu-HU" dirty="0" err="1"/>
              <a:t>Zs</a:t>
            </a:r>
            <a:r>
              <a:rPr lang="hu-HU" dirty="0"/>
              <a:t>.]</a:t>
            </a:r>
          </a:p>
        </p:txBody>
      </p:sp>
      <p:sp>
        <p:nvSpPr>
          <p:cNvPr id="3" name="Téglalap 2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Fügefa</a:t>
            </a:r>
          </a:p>
        </p:txBody>
      </p:sp>
      <p:pic>
        <p:nvPicPr>
          <p:cNvPr id="3074" name="Picture 2" descr="KÃ©ptalÃ¡lat a kÃ¶vetkezÅre: âfÃ¼gefaâ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74908"/>
            <a:ext cx="3476621" cy="5235383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18562" y="5971120"/>
            <a:ext cx="557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https://learningapps.org/watch?v=p791fjqjj18</a:t>
            </a:r>
            <a:r>
              <a:rPr lang="hu-HU" dirty="0"/>
              <a:t>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3492" y="5601788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Interaktív feladat: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facs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571612"/>
            <a:ext cx="3979954" cy="485776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42844" y="142852"/>
            <a:ext cx="88583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</a:t>
            </a:r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sszefoglaló interaktív feladatok</a:t>
            </a:r>
          </a:p>
        </p:txBody>
      </p:sp>
      <p:sp>
        <p:nvSpPr>
          <p:cNvPr id="6" name="Téglalap 5"/>
          <p:cNvSpPr/>
          <p:nvPr/>
        </p:nvSpPr>
        <p:spPr>
          <a:xfrm>
            <a:off x="142844" y="1785926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Fa: </a:t>
            </a:r>
            <a:r>
              <a:rPr lang="hu-HU" dirty="0">
                <a:hlinkClick r:id="rId3"/>
              </a:rPr>
              <a:t> https://learningapps.org/watch?v=pvr8n2mwn18</a:t>
            </a:r>
            <a:r>
              <a:rPr lang="hu-HU" dirty="0"/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142844" y="2071678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Ág, vessző: </a:t>
            </a:r>
            <a:r>
              <a:rPr lang="hu-HU" dirty="0">
                <a:hlinkClick r:id="rId4"/>
              </a:rPr>
              <a:t>https://learningapps.org/watch?v=pp0rddfn518</a:t>
            </a:r>
            <a:r>
              <a:rPr lang="hu-HU" dirty="0"/>
              <a:t> </a:t>
            </a:r>
          </a:p>
        </p:txBody>
      </p:sp>
      <p:sp>
        <p:nvSpPr>
          <p:cNvPr id="8" name="Téglalap 7"/>
          <p:cNvSpPr/>
          <p:nvPr/>
        </p:nvSpPr>
        <p:spPr>
          <a:xfrm>
            <a:off x="142844" y="2643182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Almafa: </a:t>
            </a:r>
            <a:r>
              <a:rPr lang="hu-HU" dirty="0">
                <a:hlinkClick r:id="rId5"/>
              </a:rPr>
              <a:t>https://learningapps.org/watch?v=pxk7d352k18</a:t>
            </a:r>
            <a:r>
              <a:rPr lang="hu-HU" dirty="0"/>
              <a:t> </a:t>
            </a:r>
          </a:p>
        </p:txBody>
      </p:sp>
      <p:sp>
        <p:nvSpPr>
          <p:cNvPr id="9" name="Téglalap 8"/>
          <p:cNvSpPr/>
          <p:nvPr/>
        </p:nvSpPr>
        <p:spPr>
          <a:xfrm>
            <a:off x="142844" y="3214686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Babér: </a:t>
            </a:r>
            <a:r>
              <a:rPr lang="hu-HU" dirty="0">
                <a:hlinkClick r:id="rId6"/>
              </a:rPr>
              <a:t>https://learningapps.org/watch?v=pehcgq0ct18</a:t>
            </a:r>
            <a:r>
              <a:rPr lang="hu-HU" dirty="0"/>
              <a:t> </a:t>
            </a:r>
          </a:p>
        </p:txBody>
      </p:sp>
      <p:sp>
        <p:nvSpPr>
          <p:cNvPr id="10" name="Téglalap 9"/>
          <p:cNvSpPr/>
          <p:nvPr/>
        </p:nvSpPr>
        <p:spPr>
          <a:xfrm>
            <a:off x="142844" y="3786190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Barack, őszibarack: </a:t>
            </a:r>
            <a:r>
              <a:rPr lang="hu-HU" dirty="0">
                <a:hlinkClick r:id="rId6"/>
              </a:rPr>
              <a:t>https://learningapps.org/watch?v=pehcgq0ct18</a:t>
            </a:r>
            <a:r>
              <a:rPr lang="hu-HU" dirty="0"/>
              <a:t>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42844" y="4357694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Cédrus:  </a:t>
            </a:r>
            <a:r>
              <a:rPr lang="hu-HU" dirty="0">
                <a:hlinkClick r:id="rId7"/>
              </a:rPr>
              <a:t>https://learningapps.org/watch?v=p4wvkvdua18</a:t>
            </a:r>
            <a:r>
              <a:rPr lang="hu-HU" dirty="0"/>
              <a:t>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42844" y="4643446"/>
            <a:ext cx="542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Cseresznyefa: </a:t>
            </a:r>
            <a:r>
              <a:rPr lang="hu-HU" dirty="0">
                <a:hlinkClick r:id="rId8"/>
              </a:rPr>
              <a:t>https://learningapps.org/watch?v=pe0jmcpwt18</a:t>
            </a:r>
            <a:r>
              <a:rPr lang="hu-HU" dirty="0"/>
              <a:t>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42844" y="5214950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Dió: </a:t>
            </a:r>
            <a:r>
              <a:rPr lang="hu-HU" dirty="0">
                <a:hlinkClick r:id="rId9"/>
              </a:rPr>
              <a:t>https://learningapps.org/watch?v=p8qzqja8n18</a:t>
            </a:r>
            <a:r>
              <a:rPr lang="hu-HU" dirty="0"/>
              <a:t> </a:t>
            </a:r>
          </a:p>
        </p:txBody>
      </p:sp>
      <p:sp>
        <p:nvSpPr>
          <p:cNvPr id="14" name="Téglalap 13"/>
          <p:cNvSpPr/>
          <p:nvPr/>
        </p:nvSpPr>
        <p:spPr>
          <a:xfrm>
            <a:off x="142844" y="5500702"/>
            <a:ext cx="550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Fenyőfa: </a:t>
            </a:r>
            <a:r>
              <a:rPr lang="hu-HU" dirty="0">
                <a:hlinkClick r:id="rId10"/>
              </a:rPr>
              <a:t>https://learningapps.org/watch?v=pr73e604t18</a:t>
            </a:r>
            <a:r>
              <a:rPr lang="hu-HU" dirty="0"/>
              <a:t>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42844" y="6072206"/>
            <a:ext cx="557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Fügefa: </a:t>
            </a:r>
            <a:r>
              <a:rPr lang="hu-HU" dirty="0">
                <a:hlinkClick r:id="rId11"/>
              </a:rPr>
              <a:t>https://learningapps.org/watch?v=p791fjqjj18</a:t>
            </a:r>
            <a:r>
              <a:rPr lang="hu-HU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844" y="142852"/>
            <a:ext cx="87868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Felhasznált források:  </a:t>
            </a:r>
            <a:endParaRPr lang="hu-HU" dirty="0">
              <a:hlinkClick r:id="rId2"/>
            </a:endParaRP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2"/>
              </a:rPr>
              <a:t>http://www.balassikiado.hu/BB/netre/Net_szimbolum/szimbolumszotar.htm#d0e48849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3"/>
              </a:rPr>
              <a:t>https://hu.wikipedia.org/wiki/F%C3%A1jl:Cskt-maganyos_cedrus_(1907).jpg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4"/>
              </a:rPr>
              <a:t>https://tulipanosladika.blog.hu/2014/03/20/magikus_jeleink_az_eletfa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5"/>
              </a:rPr>
              <a:t>http://internetesmunka.penzkeresetinterneten.ws/tag/tudas/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2"/>
              </a:rPr>
              <a:t>http://www.balassikiado.hu/BB/netre/Net_szimbolum/szimbolumszotar.htm#%C3%A1g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6"/>
              </a:rPr>
              <a:t>https://medvesnagyker.hu/Vesszo-koteg-D10x30cm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7"/>
              </a:rPr>
              <a:t>http://mesemondolany.blogspot.com/2017/03/az-almafa.html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8"/>
              </a:rPr>
              <a:t>https://citygreen.hu/baber-laurus-nobilis-gondozasa/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9"/>
              </a:rPr>
              <a:t>http://kepek.4ever.eu/</a:t>
            </a:r>
            <a:r>
              <a:rPr lang="hu-HU" dirty="0" err="1">
                <a:hlinkClick r:id="rId9"/>
              </a:rPr>
              <a:t>cimke</a:t>
            </a:r>
            <a:r>
              <a:rPr lang="hu-HU" dirty="0">
                <a:hlinkClick r:id="rId9"/>
              </a:rPr>
              <a:t>/32744/barackfa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10"/>
              </a:rPr>
              <a:t>https://www.vidamszuret.hu/2017/08/17/libanoni-cedrus-cedrus-libani/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11"/>
              </a:rPr>
              <a:t>https://zacc.cafeblog.hu/2017/03/22/top-10-orszag-ahol-latnod-kell-a-cseresznyefa-viragzast/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12"/>
              </a:rPr>
              <a:t>https://citygreen.hu/a-dio-a-diolevel-es-a-diokopacs-felhasznalasa-gyogyhatasa/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13"/>
              </a:rPr>
              <a:t>http://dozsasuli.hu/hirek/karacsonyfa/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hlinkClick r:id="rId14"/>
              </a:rPr>
              <a:t>http://www.botanikaland.hu/ficus-carica/kozonseges-fuge/</a:t>
            </a:r>
            <a:r>
              <a:rPr lang="hu-HU" dirty="0"/>
              <a:t> 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Készítette: Farkasné Holpert Judit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2018. 12.08.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Az oldalak letöltési dátuma: 2018. 12. 08.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9144000" cy="4143380"/>
          </a:xfrm>
        </p:spPr>
        <p:txBody>
          <a:bodyPr>
            <a:normAutofit/>
          </a:bodyPr>
          <a:lstStyle/>
          <a:p>
            <a:r>
              <a:rPr lang="hu-HU" sz="1400" dirty="0"/>
              <a:t>Az ősi kultúrákban a világfa jelképezte a földi élet istenközelségébe törekvő vágyait és hajtásait. Mélyre nyúló gyökereivel viszont a föld alatti világgal való kapcsolatokat idézte fel. A fa törzsével, ágaival, gyökereivel, az égi, a földi, a föld alatti világgal való kapcsolat kialakítás lehetőségének jelképes értékévé vált. A fa világszinteket összekötő jelképes jelentésében a lovas kultúrák népei, így magyar őseink is a világmindenség isteni rendezési elveit látták." </a:t>
            </a:r>
          </a:p>
          <a:p>
            <a:r>
              <a:rPr lang="hu-HU" sz="1400" dirty="0"/>
              <a:t>,,tanuljuk meg tisztelni őseinket, múltunkat, s általa önmagunkat, mert a próbát csak kemény tudatú emberek, népek állják. Amilyenek őseink voltak".</a:t>
            </a:r>
          </a:p>
          <a:p>
            <a:endParaRPr lang="hu-HU" dirty="0"/>
          </a:p>
          <a:p>
            <a:r>
              <a:rPr lang="hu-HU" sz="800" dirty="0">
                <a:hlinkClick r:id="rId2"/>
              </a:rPr>
              <a:t>https://www.libri.hu/konyv/dr_cey-bert_robert_gyula.hun-magyar-osvallas-2.html</a:t>
            </a:r>
            <a:r>
              <a:rPr lang="hu-HU" sz="800" dirty="0"/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142844" y="714356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Világfa és őseink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4719915"/>
            <a:ext cx="87849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“A szimbólum olyan kifejezés, név vagy kép, amely a köznapi életben ismerős lehet, szokásos és kézenfekvő értelmezése mellett azonban mégis sajátos, másodlagos jelentéssel bír. Valamilyen homályos, ismeretlen, rejtett jelentést is magában foglal.”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A szimbólumok tehát kódolt, de megfejthető üzenetek, melyek az évek során a feledés homályába vesztek.</a:t>
            </a:r>
          </a:p>
          <a:p>
            <a:pPr algn="ctr"/>
            <a:r>
              <a:rPr lang="hu-HU" sz="800" dirty="0">
                <a:hlinkClick r:id="rId2"/>
              </a:rPr>
              <a:t>https://hirthgrafologia.weebly.com/a-fa-az-eacutelet-szimboacuteluma.html</a:t>
            </a:r>
            <a:r>
              <a:rPr lang="hu-HU" sz="800" dirty="0"/>
              <a:t> </a:t>
            </a:r>
          </a:p>
        </p:txBody>
      </p:sp>
      <p:pic>
        <p:nvPicPr>
          <p:cNvPr id="23558" name="Picture 6" descr="KapcsolÃ³dÃ³ kÃ©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290"/>
            <a:ext cx="4514850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nternetesmunka.penzkeresetinterneten.ws/wp-content/uploads/2014/11/tudas_faj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4516" y="4071942"/>
            <a:ext cx="2767573" cy="2286016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214282" y="1285860"/>
            <a:ext cx="62865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300" dirty="0"/>
              <a:t>A növényvilág ciklikusan pusztuló és újrasarjadzó részeivel, elsősorban a virágokkal szemben az életerő (és különösen az örökzöld fa) az öröklét szimbóluma.  </a:t>
            </a:r>
          </a:p>
          <a:p>
            <a:r>
              <a:rPr lang="hu-HU" sz="2300" dirty="0"/>
              <a:t>A fa mint világtengely a mitikus világképek egyik leggyakoribb motívuma; elnevezése: világfa, kozmikus fa.</a:t>
            </a:r>
          </a:p>
          <a:p>
            <a:r>
              <a:rPr lang="hu-HU" sz="2300" dirty="0"/>
              <a:t> A </a:t>
            </a:r>
            <a:r>
              <a:rPr lang="hu-HU" sz="2300" dirty="0" err="1"/>
              <a:t>Ter</a:t>
            </a:r>
            <a:r>
              <a:rPr lang="hu-HU" sz="2300" dirty="0"/>
              <a:t> 2,9-ben megjelenő „élet fája” az Isten teremtette ember örök életét, haláltól való mentességét biztosítja, amelyet az első bűn, a tudás fája tiltott gyümölcsének elfogyasztása miatt veszített el.</a:t>
            </a:r>
          </a:p>
        </p:txBody>
      </p:sp>
      <p:sp>
        <p:nvSpPr>
          <p:cNvPr id="3" name="Téglalap 2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81911" y="5988626"/>
            <a:ext cx="674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Interaktív feladat : </a:t>
            </a:r>
            <a:r>
              <a:rPr lang="hu-HU" sz="1600" dirty="0">
                <a:hlinkClick r:id="rId3"/>
              </a:rPr>
              <a:t>https://learningapps.org/watch?v=pvr8n2mwn18</a:t>
            </a:r>
            <a:r>
              <a:rPr lang="hu-HU" sz="16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5720" y="1214422"/>
            <a:ext cx="55721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Már az ősi kultúrákban is a termékenység, az egészség, a béke és a boldogság jelképe. </a:t>
            </a:r>
          </a:p>
          <a:p>
            <a:r>
              <a:rPr lang="hu-HU" sz="2400" dirty="0"/>
              <a:t>A zöldellő, termékeny ág ellentéte a száraz ág a halál, a szomorúság.</a:t>
            </a:r>
          </a:p>
          <a:p>
            <a:r>
              <a:rPr lang="hu-HU" sz="2400" dirty="0"/>
              <a:t> </a:t>
            </a:r>
            <a:r>
              <a:rPr lang="hu-HU" sz="2400" dirty="0" err="1"/>
              <a:t>Babriosz</a:t>
            </a:r>
            <a:r>
              <a:rPr lang="hu-HU" sz="2400" dirty="0"/>
              <a:t> </a:t>
            </a:r>
            <a:r>
              <a:rPr lang="hu-HU" sz="2400" i="1" dirty="0"/>
              <a:t>A vesszőnyaláb példázata </a:t>
            </a:r>
            <a:r>
              <a:rPr lang="hu-HU" sz="2400" dirty="0"/>
              <a:t>c. meséjében a közösségi összefogás és a testvériség eszméjének szimbóluma a szálanként széttörhető, de összekötve eltörhetetlen vesszőköteg: „nagyobb erő az egyetértés mindennél.”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Ág, vessző</a:t>
            </a:r>
          </a:p>
        </p:txBody>
      </p:sp>
      <p:pic>
        <p:nvPicPr>
          <p:cNvPr id="13314" name="Picture 2" descr="VesszÅ kÃ¶teg D10x30c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488280"/>
            <a:ext cx="3071834" cy="2941117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14282" y="5783066"/>
            <a:ext cx="57150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Interaktív feladat: </a:t>
            </a:r>
            <a:r>
              <a:rPr lang="hu-HU" sz="1600" dirty="0">
                <a:hlinkClick r:id="rId3"/>
              </a:rPr>
              <a:t>https://learningapps.org/watch?v=pp0rddfn518</a:t>
            </a:r>
            <a:r>
              <a:rPr lang="hu-HU" sz="16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844" y="1000108"/>
            <a:ext cx="68580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bűnbeesés szimbóluma.</a:t>
            </a:r>
          </a:p>
          <a:p>
            <a:r>
              <a:rPr lang="hu-HU" dirty="0"/>
              <a:t>A Szűz Mária vagy a gyermek Jézus kezében lévő alma ezzel szemben a bűn leküzdésére, Krisztus megváltói küldetésére utal (id. Lucas </a:t>
            </a:r>
            <a:r>
              <a:rPr lang="hu-HU" dirty="0" err="1"/>
              <a:t>Cranach</a:t>
            </a:r>
            <a:r>
              <a:rPr lang="hu-HU" dirty="0"/>
              <a:t>: </a:t>
            </a:r>
            <a:r>
              <a:rPr lang="hu-HU" i="1" dirty="0"/>
              <a:t>A Szűz a gyermek Jézussal az almafa alatt, </a:t>
            </a:r>
            <a:r>
              <a:rPr lang="hu-HU" dirty="0"/>
              <a:t>1530 k., Szentpétervár, Ermitázs). </a:t>
            </a:r>
          </a:p>
          <a:p>
            <a:r>
              <a:rPr lang="hu-HU" dirty="0"/>
              <a:t>Egy keresztény hagyomány szerint a Tudás fájáról szakított gyümölcs magjából sarjadt az a fa, amelyből Krisztus keresztfáját ácsolták. A bűnbeesés fája és a keresztfa közötti párhuzam a képzőművészetben is megjelenik.</a:t>
            </a:r>
          </a:p>
          <a:p>
            <a:r>
              <a:rPr lang="hu-HU" dirty="0"/>
              <a:t> (pl. </a:t>
            </a:r>
            <a:r>
              <a:rPr lang="hu-HU" dirty="0" err="1"/>
              <a:t>Pacino</a:t>
            </a:r>
            <a:r>
              <a:rPr lang="hu-HU" dirty="0"/>
              <a:t> di </a:t>
            </a:r>
            <a:r>
              <a:rPr lang="hu-HU" dirty="0" err="1"/>
              <a:t>Bonaguida</a:t>
            </a:r>
            <a:r>
              <a:rPr lang="hu-HU" dirty="0"/>
              <a:t>: </a:t>
            </a:r>
          </a:p>
          <a:p>
            <a:r>
              <a:rPr lang="hu-HU" i="1" dirty="0" err="1"/>
              <a:t>Lignum</a:t>
            </a:r>
            <a:r>
              <a:rPr lang="hu-HU" i="1" dirty="0"/>
              <a:t> vitae, </a:t>
            </a:r>
            <a:r>
              <a:rPr lang="hu-HU" dirty="0"/>
              <a:t>1310 k., Firenze, </a:t>
            </a:r>
            <a:r>
              <a:rPr lang="hu-HU" dirty="0" err="1"/>
              <a:t>Accademia</a:t>
            </a:r>
            <a:r>
              <a:rPr lang="hu-HU" dirty="0"/>
              <a:t>)</a:t>
            </a:r>
          </a:p>
        </p:txBody>
      </p:sp>
      <p:sp>
        <p:nvSpPr>
          <p:cNvPr id="3" name="Téglalap 2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Almafa</a:t>
            </a:r>
          </a:p>
        </p:txBody>
      </p:sp>
      <p:pic>
        <p:nvPicPr>
          <p:cNvPr id="12290" name="Picture 2" descr="KÃ©ptalÃ¡lat a kÃ¶vetkezÅre: âalmafaâ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62"/>
            <a:ext cx="3376596" cy="3376597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42844" y="6093296"/>
            <a:ext cx="5429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linkClick r:id="rId3"/>
              </a:rPr>
              <a:t>https://learningapps.org/watch?v=pxk7d352k18</a:t>
            </a:r>
            <a:r>
              <a:rPr lang="hu-HU" sz="1600" dirty="0"/>
              <a:t>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2844" y="5805264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Interaktív feladat: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844" y="1214422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mediterrán térségben honos fa. </a:t>
            </a:r>
          </a:p>
          <a:p>
            <a:r>
              <a:rPr lang="hu-HU" dirty="0"/>
              <a:t>Mint minden örökzöld növény, az örökkévalóság, a halhatatlanság kifejezője </a:t>
            </a:r>
          </a:p>
          <a:p>
            <a:r>
              <a:rPr lang="hu-HU" dirty="0"/>
              <a:t>A győzelemmel elért halhatatlanságot szimbolizálja, ezért koszorúzzák meg lombjával a versenyek győzteseit, a költőket és a bölcseket. </a:t>
            </a:r>
          </a:p>
          <a:p>
            <a:r>
              <a:rPr lang="hu-HU" dirty="0"/>
              <a:t>Az így megkoszorúzottak különleges kapcsolatba kerülnek az istennel, aki átadja nekik a halhatatlanságot és a titkos tudást; </a:t>
            </a:r>
          </a:p>
          <a:p>
            <a:r>
              <a:rPr lang="hu-HU" dirty="0"/>
              <a:t>így válhatott Rómában a babér a</a:t>
            </a:r>
          </a:p>
          <a:p>
            <a:r>
              <a:rPr lang="hu-HU" dirty="0"/>
              <a:t>szellemi dicsőség jelképévé.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Babér</a:t>
            </a:r>
          </a:p>
        </p:txBody>
      </p:sp>
      <p:pic>
        <p:nvPicPr>
          <p:cNvPr id="11266" name="Picture 2" descr="babÃ©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2074" y="3286124"/>
            <a:ext cx="4655236" cy="310038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42844" y="6048945"/>
            <a:ext cx="6429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linkClick r:id="rId3"/>
              </a:rPr>
              <a:t>https://learningapps.org/watch?v=pkzaokx6t18</a:t>
            </a:r>
            <a:r>
              <a:rPr lang="hu-HU" sz="1600" dirty="0"/>
              <a:t>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02736" y="5723964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Interaktív feladat: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282" y="1357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japánoknál a barackfa a tisztaság és a hűség fája. </a:t>
            </a:r>
          </a:p>
          <a:p>
            <a:r>
              <a:rPr lang="hu-HU" dirty="0"/>
              <a:t>Illatos zamatú gyümölcse miatt a fa az antikvitásban az ízlelés szimbóluma volt.</a:t>
            </a:r>
          </a:p>
        </p:txBody>
      </p:sp>
      <p:sp>
        <p:nvSpPr>
          <p:cNvPr id="3" name="Téglalap 2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Barack, őszibarack</a:t>
            </a:r>
          </a:p>
        </p:txBody>
      </p:sp>
      <p:pic>
        <p:nvPicPr>
          <p:cNvPr id="10242" name="Picture 2" descr="sÃ¡rgabarackok, barack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14554"/>
            <a:ext cx="4143372" cy="4143372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42844" y="6093296"/>
            <a:ext cx="5429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linkClick r:id="rId3"/>
              </a:rPr>
              <a:t>https://learningapps.org/watch?v=pehcgq0ct18</a:t>
            </a:r>
            <a:r>
              <a:rPr lang="hu-HU" sz="1600" dirty="0"/>
              <a:t>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2844" y="578385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Interaktív feladat: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844" y="1071546"/>
            <a:ext cx="62151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Mint minden tűlevelű örökzöld fa, a halhatatlanságot szimbolizálja. </a:t>
            </a:r>
          </a:p>
          <a:p>
            <a:r>
              <a:rPr lang="hu-HU" dirty="0"/>
              <a:t>Sok variánsa között a legismertebb a libanoni cédrus, Libanon jelképe, amely a nagyság, a nemesség, az erő, a tartósság megtestesítője.</a:t>
            </a:r>
          </a:p>
          <a:p>
            <a:r>
              <a:rPr lang="hu-HU" dirty="0"/>
              <a:t>A zsidó hagyományban Salamon templomának vázát készítették belőle.</a:t>
            </a:r>
          </a:p>
          <a:p>
            <a:r>
              <a:rPr lang="hu-HU" dirty="0"/>
              <a:t>A leprától való megtisztulásra (Lev 14,4) és a tisztulás vizének elkészítéséhez (Szám 19,6) is használták. </a:t>
            </a:r>
          </a:p>
          <a:p>
            <a:r>
              <a:rPr lang="hu-HU" dirty="0"/>
              <a:t>A Sir 24,13-ban az isteni bölcsességet, a Zsolt 92,13-ban az igazakat jelképezi.</a:t>
            </a:r>
          </a:p>
          <a:p>
            <a:r>
              <a:rPr lang="hu-HU" dirty="0"/>
              <a:t>A kereszténységben az előkelőség, </a:t>
            </a:r>
          </a:p>
          <a:p>
            <a:r>
              <a:rPr lang="hu-HU" dirty="0"/>
              <a:t>a tekintély, a szépség jelképe,</a:t>
            </a:r>
          </a:p>
          <a:p>
            <a:r>
              <a:rPr lang="hu-HU" dirty="0"/>
              <a:t> és magát Krisztust is jelöli. </a:t>
            </a:r>
          </a:p>
          <a:p>
            <a:r>
              <a:rPr lang="hu-HU" dirty="0"/>
              <a:t>Keresztfaként az élethez vezető </a:t>
            </a:r>
          </a:p>
          <a:p>
            <a:r>
              <a:rPr lang="hu-HU" dirty="0"/>
              <a:t>út és a romolhatatlanság szimbóluma.</a:t>
            </a:r>
          </a:p>
        </p:txBody>
      </p:sp>
      <p:sp>
        <p:nvSpPr>
          <p:cNvPr id="3" name="Téglalap 2"/>
          <p:cNvSpPr/>
          <p:nvPr/>
        </p:nvSpPr>
        <p:spPr>
          <a:xfrm>
            <a:off x="142844" y="142852"/>
            <a:ext cx="885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Cédrus</a:t>
            </a:r>
          </a:p>
        </p:txBody>
      </p:sp>
      <p:pic>
        <p:nvPicPr>
          <p:cNvPr id="9218" name="Picture 2" descr="Libanoni cÃ©drus (Cedrus libani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29066"/>
            <a:ext cx="4286248" cy="2412789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42844" y="5972523"/>
            <a:ext cx="6215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linkClick r:id="rId3"/>
              </a:rPr>
              <a:t>https://learningapps.org/watch?v=p4wvkvdua18</a:t>
            </a:r>
            <a:r>
              <a:rPr lang="hu-HU" sz="1600" dirty="0"/>
              <a:t>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4314" y="5599526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Interaktív feladat: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lgári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291</TotalTime>
  <Words>824</Words>
  <Application>Microsoft Office PowerPoint</Application>
  <PresentationFormat>Diavetítés a képernyőre (4:3 oldalarány)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Georgia</vt:lpstr>
      <vt:lpstr>Wingdings</vt:lpstr>
      <vt:lpstr>Wingdings 2</vt:lpstr>
      <vt:lpstr>Polgári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Erika Saly</cp:lastModifiedBy>
  <cp:revision>56</cp:revision>
  <dcterms:created xsi:type="dcterms:W3CDTF">2018-12-08T12:29:38Z</dcterms:created>
  <dcterms:modified xsi:type="dcterms:W3CDTF">2019-09-04T14:40:22Z</dcterms:modified>
</cp:coreProperties>
</file>