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7" r:id="rId4"/>
    <p:sldId id="272" r:id="rId5"/>
    <p:sldId id="268" r:id="rId6"/>
    <p:sldId id="269" r:id="rId7"/>
    <p:sldId id="270" r:id="rId8"/>
    <p:sldId id="257" r:id="rId9"/>
    <p:sldId id="273" r:id="rId10"/>
    <p:sldId id="259" r:id="rId11"/>
    <p:sldId id="260" r:id="rId12"/>
    <p:sldId id="275" r:id="rId13"/>
    <p:sldId id="263" r:id="rId14"/>
    <p:sldId id="274" r:id="rId15"/>
    <p:sldId id="262" r:id="rId16"/>
    <p:sldId id="261" r:id="rId17"/>
    <p:sldId id="27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4C3-B8D1-4142-8B11-1F9C79C6E80B}" type="datetimeFigureOut">
              <a:rPr lang="hu-HU" smtClean="0"/>
              <a:t>2019.05.06.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7AF6-CB36-4C55-A6DF-2C6F5D4748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7956584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4C3-B8D1-4142-8B11-1F9C79C6E80B}" type="datetimeFigureOut">
              <a:rPr lang="hu-HU" smtClean="0"/>
              <a:t>2019.05.06.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7AF6-CB36-4C55-A6DF-2C6F5D4748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729578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4C3-B8D1-4142-8B11-1F9C79C6E80B}" type="datetimeFigureOut">
              <a:rPr lang="hu-HU" smtClean="0"/>
              <a:t>2019.05.06.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7AF6-CB36-4C55-A6DF-2C6F5D4748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3684688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4C3-B8D1-4142-8B11-1F9C79C6E80B}" type="datetimeFigureOut">
              <a:rPr lang="hu-HU" smtClean="0"/>
              <a:t>2019.05.06.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7AF6-CB36-4C55-A6DF-2C6F5D4748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4038197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4C3-B8D1-4142-8B11-1F9C79C6E80B}" type="datetimeFigureOut">
              <a:rPr lang="hu-HU" smtClean="0"/>
              <a:t>2019.05.06.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7AF6-CB36-4C55-A6DF-2C6F5D4748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215663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4C3-B8D1-4142-8B11-1F9C79C6E80B}" type="datetimeFigureOut">
              <a:rPr lang="hu-HU" smtClean="0"/>
              <a:t>2019.05.06.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7AF6-CB36-4C55-A6DF-2C6F5D4748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283362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4C3-B8D1-4142-8B11-1F9C79C6E80B}" type="datetimeFigureOut">
              <a:rPr lang="hu-HU" smtClean="0"/>
              <a:t>2019.05.06.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7AF6-CB36-4C55-A6DF-2C6F5D4748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860605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4C3-B8D1-4142-8B11-1F9C79C6E80B}" type="datetimeFigureOut">
              <a:rPr lang="hu-HU" smtClean="0"/>
              <a:t>2019.05.06.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7AF6-CB36-4C55-A6DF-2C6F5D4748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067575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4C3-B8D1-4142-8B11-1F9C79C6E80B}" type="datetimeFigureOut">
              <a:rPr lang="hu-HU" smtClean="0"/>
              <a:t>2019.05.06.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7AF6-CB36-4C55-A6DF-2C6F5D4748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1997567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4C3-B8D1-4142-8B11-1F9C79C6E80B}" type="datetimeFigureOut">
              <a:rPr lang="hu-HU" smtClean="0"/>
              <a:t>2019.05.06.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7AF6-CB36-4C55-A6DF-2C6F5D4748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543950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4C3-B8D1-4142-8B11-1F9C79C6E80B}" type="datetimeFigureOut">
              <a:rPr lang="hu-HU" smtClean="0"/>
              <a:t>2019.05.06.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7AF6-CB36-4C55-A6DF-2C6F5D4748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50641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004C3-B8D1-4142-8B11-1F9C79C6E80B}" type="datetimeFigureOut">
              <a:rPr lang="hu-HU" smtClean="0"/>
              <a:t>2019.05.06.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7AF6-CB36-4C55-A6DF-2C6F5D4748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35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0/08/InnocentXI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udasbazis.sulinet.hu/hu/tarsadalomtudomanyok/tortenelem/magyar-tortenelmi-terkeptar/a-torok-kiuzese-magyarorszagrol/a-torok-kiuzese-magyarorszagrol-kronologia-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pload.wikimedia.org/wikipedia/commons/5/52/Negotiation_of_the_peace_of_Karlowitz.jpg" TargetMode="External"/><Relationship Id="rId4" Type="http://schemas.openxmlformats.org/officeDocument/2006/relationships/hyperlink" Target="https://upload.wikimedia.org/wikipedia/commons/3/39/Prinz-Eugen-von-Savoyen1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f/fd/Diploma_Leopoldinum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3/37/Jan_Thomas_Portrait_of_Mikl%C3%B3s_Zr%C3%ADnyi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2/Zr%C3%ADnyi_hal%C3%A1la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hu.wikipedia.org/w/index.php?title=F%C3%A1jl:Th%C3%B6k%C3%B6ly_Imre_portr%C3%A9.jpg&amp;filetimestamp=2010080620305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3/39/Th%C3%B6k%C3%B6ly_Imre_portr%C3%A9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rt-tura.blogspot.com/2015/01/a-magyar-kiralysag-17-szazadba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pload.wikimedia.org/wikipedia/commons/d/d2/Charles-V-Lorraine.jpg" TargetMode="External"/><Relationship Id="rId4" Type="http://schemas.openxmlformats.org/officeDocument/2006/relationships/hyperlink" Target="https://upload.wikimedia.org/wikipedia/commons/1/1e/Kara_Mustafa_Pash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943997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hu-HU" sz="6600" dirty="0">
                <a:latin typeface="+mn-lt"/>
              </a:rPr>
              <a:t>Zrínyi Miklós tevékenysége és a török kiűzése </a:t>
            </a:r>
            <a:r>
              <a:rPr lang="hu-HU" sz="6600" dirty="0" smtClean="0">
                <a:latin typeface="+mn-lt"/>
              </a:rPr>
              <a:t>Magyarországról</a:t>
            </a:r>
            <a:endParaRPr lang="hu-HU" sz="6600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0497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" y="365126"/>
            <a:ext cx="6573079" cy="1325563"/>
          </a:xfrm>
        </p:spPr>
        <p:txBody>
          <a:bodyPr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Esély a török kiűzésére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3252" y="2064163"/>
            <a:ext cx="9157252" cy="50323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hu-HU" dirty="0" smtClean="0">
                <a:solidFill>
                  <a:srgbClr val="FF0000"/>
                </a:solidFill>
              </a:rPr>
              <a:t>XI. Ince </a:t>
            </a:r>
            <a:r>
              <a:rPr lang="hu-HU" dirty="0" smtClean="0"/>
              <a:t>pápa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szerepe</a:t>
            </a:r>
          </a:p>
          <a:p>
            <a:pPr lvl="1">
              <a:lnSpc>
                <a:spcPct val="150000"/>
              </a:lnSpc>
              <a:defRPr/>
            </a:pPr>
            <a:r>
              <a:rPr lang="hu-HU" dirty="0"/>
              <a:t>a</a:t>
            </a:r>
            <a:r>
              <a:rPr lang="hu-HU" dirty="0" smtClean="0"/>
              <a:t>nyagi támogatást ígért</a:t>
            </a:r>
          </a:p>
          <a:p>
            <a:pPr lvl="1">
              <a:lnSpc>
                <a:spcPct val="150000"/>
              </a:lnSpc>
              <a:defRPr/>
            </a:pPr>
            <a:r>
              <a:rPr lang="hu-HU" dirty="0"/>
              <a:t>r</a:t>
            </a:r>
            <a:r>
              <a:rPr lang="hu-HU" dirty="0" smtClean="0"/>
              <a:t>ávette XIV. Lajost a fegyverszünetre</a:t>
            </a:r>
          </a:p>
          <a:p>
            <a:pPr lvl="1">
              <a:lnSpc>
                <a:spcPct val="150000"/>
              </a:lnSpc>
              <a:defRPr/>
            </a:pPr>
            <a:r>
              <a:rPr lang="hu-HU" dirty="0" smtClean="0"/>
              <a:t>Lipót békét akart, de ennek hatására folytatta a háborút</a:t>
            </a:r>
          </a:p>
          <a:p>
            <a:pPr lvl="1">
              <a:lnSpc>
                <a:spcPct val="150000"/>
              </a:lnSpc>
              <a:defRPr/>
            </a:pPr>
            <a:r>
              <a:rPr lang="hu-HU" dirty="0" smtClean="0">
                <a:solidFill>
                  <a:srgbClr val="0000FF"/>
                </a:solidFill>
              </a:rPr>
              <a:t>1684.: </a:t>
            </a:r>
            <a:r>
              <a:rPr lang="hu-HU" dirty="0" smtClean="0"/>
              <a:t>a </a:t>
            </a:r>
            <a:r>
              <a:rPr lang="hu-HU" dirty="0" smtClean="0">
                <a:solidFill>
                  <a:srgbClr val="008000"/>
                </a:solidFill>
              </a:rPr>
              <a:t>Szent Liga </a:t>
            </a:r>
            <a:r>
              <a:rPr lang="hu-HU" dirty="0" smtClean="0"/>
              <a:t>megalakulása (Habsburg </a:t>
            </a:r>
            <a:r>
              <a:rPr lang="hu-HU" dirty="0" err="1" smtClean="0"/>
              <a:t>Bir</a:t>
            </a:r>
            <a:r>
              <a:rPr lang="hu-HU" dirty="0" smtClean="0"/>
              <a:t>., Lengyelország, Velence)</a:t>
            </a:r>
          </a:p>
          <a:p>
            <a:pPr>
              <a:lnSpc>
                <a:spcPct val="150000"/>
              </a:lnSpc>
              <a:defRPr/>
            </a:pPr>
            <a:r>
              <a:rPr lang="hu-HU" dirty="0" smtClean="0"/>
              <a:t>Thököly a törökök oldalán harcolt</a:t>
            </a:r>
          </a:p>
          <a:p>
            <a:pPr lvl="1">
              <a:lnSpc>
                <a:spcPct val="150000"/>
              </a:lnSpc>
              <a:defRPr/>
            </a:pPr>
            <a:r>
              <a:rPr lang="hu-HU" dirty="0"/>
              <a:t>v</a:t>
            </a:r>
            <a:r>
              <a:rPr lang="hu-HU" dirty="0" smtClean="0"/>
              <a:t>isszautasította az udvar tárgyalási kísérletét</a:t>
            </a:r>
          </a:p>
          <a:p>
            <a:pPr lvl="1">
              <a:lnSpc>
                <a:spcPct val="150000"/>
              </a:lnSpc>
              <a:defRPr/>
            </a:pPr>
            <a:r>
              <a:rPr lang="hu-HU" dirty="0"/>
              <a:t>a</a:t>
            </a:r>
            <a:r>
              <a:rPr lang="hu-HU" dirty="0" smtClean="0"/>
              <a:t> törökök Váradon elfogták és ki akarták adni Lipótnak (béke?)</a:t>
            </a:r>
          </a:p>
          <a:p>
            <a:pPr lvl="1">
              <a:lnSpc>
                <a:spcPct val="150000"/>
              </a:lnSpc>
              <a:defRPr/>
            </a:pPr>
            <a:r>
              <a:rPr lang="hu-HU" dirty="0"/>
              <a:t>a</a:t>
            </a:r>
            <a:r>
              <a:rPr lang="hu-HU" dirty="0" smtClean="0"/>
              <a:t> kurucok többsége már átállt a császár oldalára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9" y="118077"/>
            <a:ext cx="2398644" cy="294233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739105" y="3060413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XI. Ince (1611-1689)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573078" y="3341554"/>
            <a:ext cx="25709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100" dirty="0">
                <a:hlinkClick r:id="rId3"/>
              </a:rPr>
              <a:t>https://</a:t>
            </a:r>
            <a:r>
              <a:rPr lang="hu-HU" sz="1100" dirty="0" smtClean="0">
                <a:hlinkClick r:id="rId3"/>
              </a:rPr>
              <a:t>upload.wikimedia.org/wikipedia/commons/0/08/InnocentXI.jpg</a:t>
            </a:r>
            <a:r>
              <a:rPr lang="hu-HU" sz="1100" dirty="0" smtClean="0"/>
              <a:t> 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23482393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574" y="224941"/>
            <a:ext cx="8229600" cy="1325563"/>
          </a:xfrm>
        </p:spPr>
        <p:txBody>
          <a:bodyPr>
            <a:noAutofit/>
          </a:bodyPr>
          <a:lstStyle/>
          <a:p>
            <a:pPr algn="ctr"/>
            <a:r>
              <a:rPr lang="hu-HU" dirty="0" smtClean="0">
                <a:latin typeface="+mn-lt"/>
              </a:rPr>
              <a:t>Buda visszafoglalása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0504"/>
            <a:ext cx="9144000" cy="53074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2600" dirty="0" smtClean="0">
                <a:solidFill>
                  <a:srgbClr val="FF0000"/>
                </a:solidFill>
              </a:rPr>
              <a:t>1686.: </a:t>
            </a:r>
            <a:r>
              <a:rPr lang="hu-HU" sz="2600" dirty="0"/>
              <a:t>Buda felszabadítása</a:t>
            </a:r>
          </a:p>
          <a:p>
            <a:pPr lvl="1">
              <a:lnSpc>
                <a:spcPct val="120000"/>
              </a:lnSpc>
              <a:defRPr/>
            </a:pPr>
            <a:r>
              <a:rPr lang="hu-HU" sz="2200" dirty="0"/>
              <a:t>a nemzetközi </a:t>
            </a:r>
            <a:r>
              <a:rPr lang="hu-HU" sz="2200" dirty="0" smtClean="0"/>
              <a:t>sereg  (60 000 fő)</a:t>
            </a:r>
          </a:p>
          <a:p>
            <a:pPr lvl="2">
              <a:lnSpc>
                <a:spcPct val="120000"/>
              </a:lnSpc>
              <a:defRPr/>
            </a:pPr>
            <a:r>
              <a:rPr lang="hu-HU" sz="1800" dirty="0" smtClean="0"/>
              <a:t>Lotaringiai Károly és II. Miksa Emánuel bajor választófejedelem serege</a:t>
            </a:r>
          </a:p>
          <a:p>
            <a:pPr lvl="1">
              <a:lnSpc>
                <a:spcPct val="120000"/>
              </a:lnSpc>
              <a:defRPr/>
            </a:pPr>
            <a:r>
              <a:rPr lang="hu-HU" sz="2200" dirty="0"/>
              <a:t>15 000 </a:t>
            </a:r>
            <a:r>
              <a:rPr lang="hu-HU" sz="2200" dirty="0" smtClean="0"/>
              <a:t>fős magyar haderő</a:t>
            </a:r>
          </a:p>
          <a:p>
            <a:pPr lvl="2">
              <a:lnSpc>
                <a:spcPct val="120000"/>
              </a:lnSpc>
              <a:defRPr/>
            </a:pPr>
            <a:r>
              <a:rPr lang="hu-HU" sz="1800" dirty="0"/>
              <a:t>m</a:t>
            </a:r>
            <a:r>
              <a:rPr lang="hu-HU" sz="1800" dirty="0" smtClean="0"/>
              <a:t>agyar kapitányok: Bercsényi Miklós, Bottyán </a:t>
            </a:r>
            <a:r>
              <a:rPr lang="hu-HU" sz="1800" dirty="0"/>
              <a:t>J</a:t>
            </a:r>
            <a:r>
              <a:rPr lang="hu-HU" sz="1800" dirty="0" smtClean="0"/>
              <a:t>ános</a:t>
            </a:r>
          </a:p>
          <a:p>
            <a:pPr lvl="1">
              <a:lnSpc>
                <a:spcPct val="120000"/>
              </a:lnSpc>
              <a:defRPr/>
            </a:pPr>
            <a:r>
              <a:rPr lang="hu-HU" sz="2200" dirty="0"/>
              <a:t>s</a:t>
            </a:r>
            <a:r>
              <a:rPr lang="hu-HU" sz="2200" dirty="0" smtClean="0"/>
              <a:t>zinte minden európai nép küldött katonát</a:t>
            </a:r>
          </a:p>
          <a:p>
            <a:pPr lvl="1">
              <a:lnSpc>
                <a:spcPct val="120000"/>
              </a:lnSpc>
              <a:defRPr/>
            </a:pPr>
            <a:r>
              <a:rPr lang="hu-HU" sz="2200" dirty="0" smtClean="0"/>
              <a:t>12 000 fős török védelem</a:t>
            </a:r>
          </a:p>
          <a:p>
            <a:pPr lvl="2">
              <a:lnSpc>
                <a:spcPct val="120000"/>
              </a:lnSpc>
              <a:defRPr/>
            </a:pPr>
            <a:r>
              <a:rPr lang="hu-HU" sz="1800" dirty="0" err="1"/>
              <a:t>Abdurrahmán</a:t>
            </a:r>
            <a:r>
              <a:rPr lang="hu-HU" sz="1800" dirty="0"/>
              <a:t> </a:t>
            </a:r>
            <a:r>
              <a:rPr lang="hu-HU" sz="1800" dirty="0" err="1"/>
              <a:t>Abdi</a:t>
            </a:r>
            <a:r>
              <a:rPr lang="hu-HU" sz="1800" dirty="0"/>
              <a:t> </a:t>
            </a:r>
            <a:r>
              <a:rPr lang="hu-HU" sz="1800" dirty="0" err="1" smtClean="0"/>
              <a:t>Arnaut</a:t>
            </a:r>
            <a:r>
              <a:rPr lang="hu-HU" sz="1800" dirty="0" smtClean="0"/>
              <a:t> az utolsó budai pasa</a:t>
            </a:r>
          </a:p>
          <a:p>
            <a:pPr lvl="1">
              <a:lnSpc>
                <a:spcPct val="120000"/>
              </a:lnSpc>
              <a:defRPr/>
            </a:pPr>
            <a:r>
              <a:rPr lang="hu-HU" sz="2200" dirty="0" smtClean="0"/>
              <a:t>6 hónapos ostrom után európai győzelem</a:t>
            </a:r>
            <a:endParaRPr lang="hu-HU" sz="2200" dirty="0"/>
          </a:p>
          <a:p>
            <a:pPr>
              <a:lnSpc>
                <a:spcPct val="150000"/>
              </a:lnSpc>
              <a:defRPr/>
            </a:pPr>
            <a:r>
              <a:rPr lang="hu-HU" sz="2600" dirty="0"/>
              <a:t>A törököket folyamatosan </a:t>
            </a:r>
            <a:r>
              <a:rPr lang="hu-HU" sz="2600" dirty="0" smtClean="0"/>
              <a:t>kiszorították az országból</a:t>
            </a:r>
          </a:p>
        </p:txBody>
      </p:sp>
    </p:spTree>
    <p:extLst>
      <p:ext uri="{BB962C8B-B14F-4D97-AF65-F5344CB8AC3E}">
        <p14:creationId xmlns:p14="http://schemas.microsoft.com/office/powerpoint/2010/main" val="25588058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prstClr val="black"/>
                </a:solidFill>
                <a:latin typeface="Calibri" panose="020F0502020204030204"/>
              </a:rPr>
              <a:t>További </a:t>
            </a:r>
            <a:r>
              <a:rPr lang="hu-HU" smtClean="0">
                <a:solidFill>
                  <a:prstClr val="black"/>
                </a:solidFill>
                <a:latin typeface="Calibri" panose="020F0502020204030204"/>
              </a:rPr>
              <a:t>harcok és a győzelem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90689"/>
            <a:ext cx="9144000" cy="485347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hu-HU" sz="2600" dirty="0"/>
              <a:t>A franciák mégis támadtak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sz="2600" dirty="0">
                <a:cs typeface="Arial" panose="020B0604020202020204" pitchFamily="34" charset="0"/>
              </a:rPr>
              <a:t>török ellentámadás</a:t>
            </a:r>
          </a:p>
          <a:p>
            <a:pPr lvl="1">
              <a:lnSpc>
                <a:spcPct val="110000"/>
              </a:lnSpc>
              <a:defRPr/>
            </a:pPr>
            <a:r>
              <a:rPr lang="hu-HU" sz="2200" dirty="0">
                <a:cs typeface="Arial" panose="020B0604020202020204" pitchFamily="34" charset="0"/>
              </a:rPr>
              <a:t>a háború újra Magyarországon folyt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sz="2200" dirty="0">
                <a:cs typeface="Arial" panose="020B0604020202020204" pitchFamily="34" charset="0"/>
              </a:rPr>
              <a:t>hatalmas pusztítás</a:t>
            </a:r>
          </a:p>
          <a:p>
            <a:pPr lvl="1">
              <a:lnSpc>
                <a:spcPct val="110000"/>
              </a:lnSpc>
              <a:defRPr/>
            </a:pPr>
            <a:r>
              <a:rPr lang="hu-HU" sz="2200" dirty="0">
                <a:cs typeface="Arial" panose="020B0604020202020204" pitchFamily="34" charset="0"/>
              </a:rPr>
              <a:t>a harcok elhúzódása miatt időbe telt, míg újabb jelentős eredményt értek el</a:t>
            </a:r>
          </a:p>
          <a:p>
            <a:pPr>
              <a:lnSpc>
                <a:spcPct val="150000"/>
              </a:lnSpc>
              <a:defRPr/>
            </a:pPr>
            <a:r>
              <a:rPr lang="hu-HU" sz="2600" dirty="0" smtClean="0">
                <a:solidFill>
                  <a:srgbClr val="FF0000"/>
                </a:solidFill>
                <a:cs typeface="Arial" panose="020B0604020202020204" pitchFamily="34" charset="0"/>
              </a:rPr>
              <a:t>1697.: </a:t>
            </a:r>
            <a:r>
              <a:rPr lang="hu-HU" sz="2600" dirty="0">
                <a:solidFill>
                  <a:srgbClr val="008000"/>
                </a:solidFill>
                <a:cs typeface="Arial" panose="020B0604020202020204" pitchFamily="34" charset="0"/>
              </a:rPr>
              <a:t>Savoyai Jenő </a:t>
            </a:r>
            <a:r>
              <a:rPr lang="hu-HU" sz="2600" dirty="0">
                <a:cs typeface="Arial" panose="020B0604020202020204" pitchFamily="34" charset="0"/>
              </a:rPr>
              <a:t>Zentánál legyőzte a törököket</a:t>
            </a:r>
            <a:endParaRPr lang="hu-HU" sz="2600" dirty="0"/>
          </a:p>
          <a:p>
            <a:pPr>
              <a:lnSpc>
                <a:spcPct val="150000"/>
              </a:lnSpc>
              <a:defRPr/>
            </a:pPr>
            <a:r>
              <a:rPr lang="hu-HU" sz="2600" dirty="0" smtClean="0">
                <a:solidFill>
                  <a:srgbClr val="FF0000"/>
                </a:solidFill>
              </a:rPr>
              <a:t>1699.: </a:t>
            </a:r>
            <a:r>
              <a:rPr lang="hu-HU" sz="2600" dirty="0">
                <a:solidFill>
                  <a:srgbClr val="0000FF"/>
                </a:solidFill>
              </a:rPr>
              <a:t>karlócai béke </a:t>
            </a:r>
            <a:r>
              <a:rPr lang="hu-HU" sz="2600" dirty="0"/>
              <a:t>megkötése a törökkel</a:t>
            </a:r>
          </a:p>
          <a:p>
            <a:pPr lvl="1">
              <a:lnSpc>
                <a:spcPct val="120000"/>
              </a:lnSpc>
              <a:defRPr/>
            </a:pPr>
            <a:r>
              <a:rPr lang="hu-HU" sz="2200" dirty="0"/>
              <a:t>csak a Temesköz maradt török kézen</a:t>
            </a:r>
          </a:p>
          <a:p>
            <a:pPr>
              <a:lnSpc>
                <a:spcPct val="150000"/>
              </a:lnSpc>
              <a:defRPr/>
            </a:pPr>
            <a:r>
              <a:rPr lang="hu-HU" sz="2600" dirty="0"/>
              <a:t>Véget ért a 150 éves török uralom, de…</a:t>
            </a:r>
          </a:p>
          <a:p>
            <a:pPr lvl="1">
              <a:lnSpc>
                <a:spcPct val="120000"/>
              </a:lnSpc>
              <a:defRPr/>
            </a:pPr>
            <a:r>
              <a:rPr lang="hu-HU" sz="2200" dirty="0"/>
              <a:t>a török után az osztrák hadsereg szállta meg az országot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143602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0114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latin typeface="+mn-lt"/>
              </a:rPr>
              <a:t>A törököktől visszafoglalt területek</a:t>
            </a:r>
            <a:endParaRPr lang="hu-HU" dirty="0"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932"/>
            <a:ext cx="9144000" cy="5715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64339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50" dirty="0">
                <a:hlinkClick r:id="rId3"/>
              </a:rPr>
              <a:t>https://</a:t>
            </a:r>
            <a:r>
              <a:rPr lang="hu-HU" sz="1050" dirty="0" smtClean="0">
                <a:hlinkClick r:id="rId3"/>
              </a:rPr>
              <a:t>tudasbazis.sulinet.hu/hu/tarsadalomtudomanyok/tortenelem/magyar-tortenelmi-terkeptar/a-torok-kiuzese-magyarorszagrol/a-torok-kiuzese-magyarorszagrol-kronologia-2</a:t>
            </a:r>
            <a:r>
              <a:rPr lang="hu-HU" sz="1050" dirty="0" smtClean="0"/>
              <a:t> 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314744589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6" y="906013"/>
            <a:ext cx="3666592" cy="446266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19062" y="5405735"/>
            <a:ext cx="3270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Savoyai Jenő</a:t>
            </a:r>
          </a:p>
          <a:p>
            <a:pPr algn="ctr"/>
            <a:r>
              <a:rPr lang="hu-HU" dirty="0"/>
              <a:t> (1663-1736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26" y="1084123"/>
            <a:ext cx="5590479" cy="410900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294883" y="5359569"/>
            <a:ext cx="265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karlócai béketárgyalások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62764" y="6089121"/>
            <a:ext cx="2982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4"/>
              </a:rPr>
              <a:t>https://</a:t>
            </a:r>
            <a:r>
              <a:rPr lang="hu-HU" sz="1200" dirty="0" smtClean="0">
                <a:hlinkClick r:id="rId4"/>
              </a:rPr>
              <a:t>upload.wikimedia.org/wikipedia/commons/3/39/Prinz-Eugen-von-Savoyen1.jpg</a:t>
            </a:r>
            <a:r>
              <a:rPr lang="hu-HU" sz="1200" dirty="0" smtClean="0"/>
              <a:t> </a:t>
            </a:r>
            <a:endParaRPr lang="hu-HU" sz="1200" dirty="0"/>
          </a:p>
        </p:txBody>
      </p:sp>
      <p:sp>
        <p:nvSpPr>
          <p:cNvPr id="7" name="Téglalap 6"/>
          <p:cNvSpPr/>
          <p:nvPr/>
        </p:nvSpPr>
        <p:spPr>
          <a:xfrm>
            <a:off x="4337965" y="60891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200" dirty="0">
                <a:hlinkClick r:id="rId5"/>
              </a:rPr>
              <a:t>https://</a:t>
            </a:r>
            <a:r>
              <a:rPr lang="hu-HU" sz="1200" dirty="0" smtClean="0">
                <a:hlinkClick r:id="rId5"/>
              </a:rPr>
              <a:t>upload.wikimedia.org/wikipedia/commons/5/52/Negotiation_of_the_peace_of_Karlowitz.jpg</a:t>
            </a:r>
            <a:r>
              <a:rPr lang="hu-HU" sz="1200" dirty="0" smtClean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83960001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839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+mn-lt"/>
              </a:rPr>
              <a:t>A rendek és az uralkodó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44487"/>
            <a:ext cx="9144000" cy="54135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u-HU" sz="2900" dirty="0" smtClean="0">
                <a:solidFill>
                  <a:srgbClr val="FF0000"/>
                </a:solidFill>
              </a:rPr>
              <a:t>1687.: </a:t>
            </a:r>
            <a:r>
              <a:rPr lang="hu-HU" sz="2900" dirty="0" smtClean="0"/>
              <a:t>országgyűlés Pozsonyban</a:t>
            </a:r>
          </a:p>
          <a:p>
            <a:pPr lvl="1">
              <a:lnSpc>
                <a:spcPct val="120000"/>
              </a:lnSpc>
            </a:pPr>
            <a:r>
              <a:rPr lang="hu-HU" sz="2600" dirty="0"/>
              <a:t>a</a:t>
            </a:r>
            <a:r>
              <a:rPr lang="hu-HU" sz="2600" dirty="0" smtClean="0"/>
              <a:t> rendek lemondtak szabad királyválasztási jogukról</a:t>
            </a:r>
          </a:p>
          <a:p>
            <a:pPr lvl="1">
              <a:lnSpc>
                <a:spcPct val="120000"/>
              </a:lnSpc>
            </a:pPr>
            <a:r>
              <a:rPr lang="hu-HU" sz="2600" dirty="0"/>
              <a:t>a</a:t>
            </a:r>
            <a:r>
              <a:rPr lang="hu-HU" sz="2600" dirty="0" smtClean="0"/>
              <a:t>z Aranybulla ellenállási záradékáról is</a:t>
            </a:r>
          </a:p>
          <a:p>
            <a:pPr>
              <a:lnSpc>
                <a:spcPct val="150000"/>
              </a:lnSpc>
            </a:pPr>
            <a:r>
              <a:rPr lang="hu-HU" sz="2900" dirty="0" smtClean="0"/>
              <a:t>A hódoltsági területet külön irányították</a:t>
            </a:r>
          </a:p>
          <a:p>
            <a:pPr>
              <a:lnSpc>
                <a:spcPct val="120000"/>
              </a:lnSpc>
            </a:pPr>
            <a:r>
              <a:rPr lang="hu-HU" sz="2900" dirty="0" smtClean="0"/>
              <a:t>A magyar birtokosok nagyon nehezen kapták vissza a földjüket</a:t>
            </a:r>
          </a:p>
          <a:p>
            <a:pPr lvl="1">
              <a:lnSpc>
                <a:spcPct val="120000"/>
              </a:lnSpc>
            </a:pPr>
            <a:r>
              <a:rPr lang="hu-HU" sz="2600" dirty="0"/>
              <a:t>f</a:t>
            </a:r>
            <a:r>
              <a:rPr lang="hu-HU" sz="2600" dirty="0" smtClean="0"/>
              <a:t>egyverváltság fizetése (a birtok értékének 10%-a)</a:t>
            </a:r>
          </a:p>
          <a:p>
            <a:pPr>
              <a:lnSpc>
                <a:spcPct val="150000"/>
              </a:lnSpc>
            </a:pPr>
            <a:r>
              <a:rPr lang="hu-HU" sz="2900" dirty="0" smtClean="0"/>
              <a:t>A végvári vitézeket és katonákat elküldték</a:t>
            </a:r>
          </a:p>
          <a:p>
            <a:pPr lvl="1">
              <a:lnSpc>
                <a:spcPct val="120000"/>
              </a:lnSpc>
            </a:pPr>
            <a:r>
              <a:rPr lang="hu-HU" sz="2600" dirty="0"/>
              <a:t>j</a:t>
            </a:r>
            <a:r>
              <a:rPr lang="hu-HU" sz="2600" dirty="0" smtClean="0"/>
              <a:t>obbággyá akarták tenni őket</a:t>
            </a:r>
          </a:p>
          <a:p>
            <a:pPr>
              <a:lnSpc>
                <a:spcPct val="150000"/>
              </a:lnSpc>
            </a:pPr>
            <a:r>
              <a:rPr lang="hu-HU" sz="2900" dirty="0" smtClean="0"/>
              <a:t>Az adókat megemelték</a:t>
            </a:r>
          </a:p>
          <a:p>
            <a:pPr>
              <a:lnSpc>
                <a:spcPct val="150000"/>
              </a:lnSpc>
            </a:pPr>
            <a:r>
              <a:rPr lang="hu-HU" sz="2900" dirty="0" smtClean="0"/>
              <a:t>A katonák szállítása </a:t>
            </a:r>
            <a:r>
              <a:rPr lang="hu-HU" sz="2900" dirty="0" smtClean="0">
                <a:solidFill>
                  <a:srgbClr val="0000FF"/>
                </a:solidFill>
              </a:rPr>
              <a:t>(</a:t>
            </a:r>
            <a:r>
              <a:rPr lang="hu-HU" sz="2900" dirty="0" err="1" smtClean="0">
                <a:solidFill>
                  <a:srgbClr val="0000FF"/>
                </a:solidFill>
              </a:rPr>
              <a:t>forspont</a:t>
            </a:r>
            <a:r>
              <a:rPr lang="hu-HU" sz="2900" dirty="0" smtClean="0">
                <a:solidFill>
                  <a:srgbClr val="0000FF"/>
                </a:solidFill>
              </a:rPr>
              <a:t>) </a:t>
            </a:r>
            <a:r>
              <a:rPr lang="hu-HU" sz="2900" dirty="0" smtClean="0"/>
              <a:t>és ellátása </a:t>
            </a:r>
            <a:r>
              <a:rPr lang="hu-HU" sz="2900" dirty="0" smtClean="0">
                <a:solidFill>
                  <a:srgbClr val="0000FF"/>
                </a:solidFill>
              </a:rPr>
              <a:t>(porció) </a:t>
            </a:r>
            <a:r>
              <a:rPr lang="hu-HU" sz="2900" dirty="0" smtClean="0"/>
              <a:t>a jobbágyok feladata volt</a:t>
            </a:r>
          </a:p>
          <a:p>
            <a:pPr>
              <a:lnSpc>
                <a:spcPct val="150000"/>
              </a:lnSpc>
            </a:pPr>
            <a:r>
              <a:rPr lang="hu-HU" sz="2900" dirty="0" smtClean="0"/>
              <a:t>Egyre jobban nőtt a Habsburg-ellenesség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586932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3587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+mn-lt"/>
              </a:rPr>
              <a:t>Erdély helyzete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54563"/>
            <a:ext cx="9144000" cy="54034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400" dirty="0" smtClean="0"/>
              <a:t>Erdélyt nem vonták be a küzdelmekbe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A hatalmi egyensúly felbomlott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sz="2400" dirty="0" smtClean="0">
                <a:cs typeface="Arial" panose="020B0604020202020204" pitchFamily="34" charset="0"/>
              </a:rPr>
              <a:t>Erdély sorsa eldőlt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solidFill>
                  <a:srgbClr val="008000"/>
                </a:solidFill>
                <a:cs typeface="Arial" panose="020B0604020202020204" pitchFamily="34" charset="0"/>
              </a:rPr>
              <a:t>Lotaringiai Károly </a:t>
            </a:r>
            <a:r>
              <a:rPr lang="hu-HU" sz="2400" dirty="0" smtClean="0">
                <a:cs typeface="Arial" panose="020B0604020202020204" pitchFamily="34" charset="0"/>
              </a:rPr>
              <a:t>megszállta Erdélyt (1687)</a:t>
            </a:r>
          </a:p>
          <a:p>
            <a:pPr>
              <a:lnSpc>
                <a:spcPct val="100000"/>
              </a:lnSpc>
            </a:pPr>
            <a:r>
              <a:rPr lang="hu-HU" sz="2400" dirty="0" smtClean="0">
                <a:solidFill>
                  <a:srgbClr val="008000"/>
                </a:solidFill>
                <a:cs typeface="Arial" panose="020B0604020202020204" pitchFamily="34" charset="0"/>
              </a:rPr>
              <a:t>Apafi Mihály </a:t>
            </a:r>
            <a:r>
              <a:rPr lang="hu-HU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(1661-1690) </a:t>
            </a:r>
            <a:r>
              <a:rPr lang="hu-HU" sz="2400" dirty="0" smtClean="0">
                <a:cs typeface="Arial" panose="020B0604020202020204" pitchFamily="34" charset="0"/>
              </a:rPr>
              <a:t>erdélyi fejedelem átadta a várakat és hadisarcot fizetett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cs typeface="Arial" panose="020B0604020202020204" pitchFamily="34" charset="0"/>
              </a:rPr>
              <a:t>Halála után Lipót lett Erdély fejedelme</a:t>
            </a:r>
          </a:p>
          <a:p>
            <a:pPr lvl="1">
              <a:lnSpc>
                <a:spcPct val="100000"/>
              </a:lnSpc>
            </a:pPr>
            <a:r>
              <a:rPr lang="hu-H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1691.: </a:t>
            </a:r>
            <a:r>
              <a:rPr lang="hu-HU" sz="2000" dirty="0" smtClean="0">
                <a:solidFill>
                  <a:srgbClr val="0000FF"/>
                </a:solidFill>
                <a:cs typeface="Arial" panose="020B0604020202020204" pitchFamily="34" charset="0"/>
              </a:rPr>
              <a:t>Diploma </a:t>
            </a:r>
            <a:r>
              <a:rPr lang="hu-HU" sz="20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Leopoldinum</a:t>
            </a:r>
            <a:endParaRPr lang="hu-HU" sz="2000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hu-HU" sz="1800" dirty="0">
                <a:cs typeface="Arial" panose="020B0604020202020204" pitchFamily="34" charset="0"/>
              </a:rPr>
              <a:t>o</a:t>
            </a:r>
            <a:r>
              <a:rPr lang="hu-HU" sz="1800" dirty="0" smtClean="0">
                <a:cs typeface="Arial" panose="020B0604020202020204" pitchFamily="34" charset="0"/>
              </a:rPr>
              <a:t>klevélben biztosította Erdély hagyományait és tulajdonviszonyait</a:t>
            </a:r>
          </a:p>
          <a:p>
            <a:pPr lvl="1">
              <a:lnSpc>
                <a:spcPct val="100000"/>
              </a:lnSpc>
            </a:pPr>
            <a:r>
              <a:rPr lang="hu-HU" sz="2000" dirty="0">
                <a:cs typeface="Arial" panose="020B0604020202020204" pitchFamily="34" charset="0"/>
              </a:rPr>
              <a:t>n</a:t>
            </a:r>
            <a:r>
              <a:rPr lang="hu-HU" sz="2000" dirty="0" smtClean="0">
                <a:cs typeface="Arial" panose="020B0604020202020204" pitchFamily="34" charset="0"/>
              </a:rPr>
              <a:t>em egyesítették Magyarországgal</a:t>
            </a:r>
          </a:p>
          <a:p>
            <a:pPr lvl="1">
              <a:lnSpc>
                <a:spcPct val="100000"/>
              </a:lnSpc>
            </a:pPr>
            <a:r>
              <a:rPr lang="hu-HU" sz="2000" dirty="0">
                <a:cs typeface="Arial" panose="020B0604020202020204" pitchFamily="34" charset="0"/>
              </a:rPr>
              <a:t>a</a:t>
            </a:r>
            <a:r>
              <a:rPr lang="hu-HU" sz="2000" dirty="0" smtClean="0">
                <a:cs typeface="Arial" panose="020B0604020202020204" pitchFamily="34" charset="0"/>
              </a:rPr>
              <a:t> király nevében a kormányzó (gubernátor) irányította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343181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0" y="210379"/>
            <a:ext cx="4867275" cy="55626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475382" y="5772979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 diploma első oldala</a:t>
            </a:r>
          </a:p>
        </p:txBody>
      </p:sp>
      <p:sp>
        <p:nvSpPr>
          <p:cNvPr id="4" name="Téglalap 3"/>
          <p:cNvSpPr/>
          <p:nvPr/>
        </p:nvSpPr>
        <p:spPr>
          <a:xfrm>
            <a:off x="1408039" y="6246601"/>
            <a:ext cx="63279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3"/>
              </a:rPr>
              <a:t>https://</a:t>
            </a:r>
            <a:r>
              <a:rPr lang="hu-HU" sz="1200" dirty="0" smtClean="0">
                <a:hlinkClick r:id="rId3"/>
              </a:rPr>
              <a:t>upload.wikimedia.org/wikipedia/commons/f/fd/Diploma_Leopoldinum.jpg</a:t>
            </a:r>
            <a:r>
              <a:rPr lang="hu-HU" sz="1200" dirty="0" smtClean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12304141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00702"/>
          </a:xfrm>
        </p:spPr>
        <p:txBody>
          <a:bodyPr/>
          <a:lstStyle/>
          <a:p>
            <a:pPr algn="ctr"/>
            <a:r>
              <a:rPr lang="hu-HU" dirty="0">
                <a:latin typeface="+mn-lt"/>
              </a:rPr>
              <a:t>Zrínyi Miklós törökellenes hadjárata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87390"/>
            <a:ext cx="9144000" cy="5032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A szigetvári hős dédunokája, nagybirtokos, költő, hadvezér</a:t>
            </a:r>
          </a:p>
          <a:p>
            <a:pPr>
              <a:defRPr/>
            </a:pPr>
            <a:r>
              <a:rPr lang="hu-HU" dirty="0" smtClean="0"/>
              <a:t>Céljai</a:t>
            </a:r>
          </a:p>
          <a:p>
            <a:pPr lvl="1">
              <a:defRPr/>
            </a:pPr>
            <a:r>
              <a:rPr lang="hu-HU" dirty="0"/>
              <a:t>a</a:t>
            </a:r>
            <a:r>
              <a:rPr lang="hu-HU" dirty="0" smtClean="0"/>
              <a:t> török elleni harc (Bécsre nem számíthat)</a:t>
            </a:r>
          </a:p>
          <a:p>
            <a:pPr lvl="1">
              <a:defRPr/>
            </a:pPr>
            <a:r>
              <a:rPr lang="hu-HU" dirty="0"/>
              <a:t>á</a:t>
            </a:r>
            <a:r>
              <a:rPr lang="hu-HU" dirty="0" smtClean="0"/>
              <a:t>llandó, magyar nemzeti hadsereg felállítása</a:t>
            </a:r>
          </a:p>
          <a:p>
            <a:pPr lvl="2">
              <a:defRPr/>
            </a:pPr>
            <a:r>
              <a:rPr lang="hu-HU" dirty="0"/>
              <a:t>hadtudományi művei is </a:t>
            </a:r>
            <a:r>
              <a:rPr lang="hu-HU" dirty="0" smtClean="0"/>
              <a:t>tükrözték</a:t>
            </a:r>
          </a:p>
          <a:p>
            <a:pPr lvl="2">
              <a:defRPr/>
            </a:pPr>
            <a:r>
              <a:rPr lang="hu-HU" dirty="0" smtClean="0"/>
              <a:t>Új-Zrínyivár építése</a:t>
            </a:r>
          </a:p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1663.: </a:t>
            </a:r>
            <a:r>
              <a:rPr lang="hu-HU" dirty="0" smtClean="0"/>
              <a:t>a törökök elfoglalták Érsekújvárt</a:t>
            </a:r>
          </a:p>
          <a:p>
            <a:pPr>
              <a:defRPr/>
            </a:pPr>
            <a:r>
              <a:rPr lang="hu-HU" dirty="0" smtClean="0"/>
              <a:t>Saját pénzén szerelte fel hadseregét</a:t>
            </a:r>
          </a:p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1663/1664-es</a:t>
            </a:r>
            <a:r>
              <a:rPr lang="hu-HU" dirty="0" smtClean="0"/>
              <a:t> téli hadjárat</a:t>
            </a:r>
          </a:p>
          <a:p>
            <a:pPr lvl="1">
              <a:defRPr/>
            </a:pPr>
            <a:r>
              <a:rPr lang="hu-HU" dirty="0" smtClean="0"/>
              <a:t>sorozatos győzelmek</a:t>
            </a:r>
          </a:p>
          <a:p>
            <a:pPr lvl="1">
              <a:defRPr/>
            </a:pPr>
            <a:r>
              <a:rPr lang="hu-HU" dirty="0" smtClean="0"/>
              <a:t>eszéki fahíd felégetése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33" y="2132447"/>
            <a:ext cx="2756131" cy="340088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682246" y="5654889"/>
            <a:ext cx="200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buClrTx/>
              <a:buSzTx/>
              <a:buFontTx/>
              <a:buNone/>
            </a:pPr>
            <a:r>
              <a:rPr lang="hu-HU" dirty="0">
                <a:solidFill>
                  <a:prstClr val="black"/>
                </a:solidFill>
              </a:rPr>
              <a:t>gróf Zrínyi Miklós</a:t>
            </a:r>
          </a:p>
          <a:p>
            <a:pPr algn="ctr" defTabSz="457200">
              <a:spcBef>
                <a:spcPct val="0"/>
              </a:spcBef>
              <a:buClrTx/>
              <a:buSzTx/>
              <a:buFontTx/>
              <a:buNone/>
            </a:pPr>
            <a:r>
              <a:rPr lang="hu-HU" dirty="0">
                <a:solidFill>
                  <a:prstClr val="black"/>
                </a:solidFill>
              </a:rPr>
              <a:t>(1620-1664)</a:t>
            </a:r>
          </a:p>
        </p:txBody>
      </p:sp>
      <p:sp>
        <p:nvSpPr>
          <p:cNvPr id="6" name="Téglalap 5"/>
          <p:cNvSpPr/>
          <p:nvPr/>
        </p:nvSpPr>
        <p:spPr>
          <a:xfrm>
            <a:off x="2358887" y="6488960"/>
            <a:ext cx="68911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100" dirty="0">
                <a:hlinkClick r:id="rId3"/>
              </a:rPr>
              <a:t>https://</a:t>
            </a:r>
            <a:r>
              <a:rPr lang="hu-HU" sz="1100" dirty="0" smtClean="0">
                <a:hlinkClick r:id="rId3"/>
              </a:rPr>
              <a:t>upload.wikimedia.org/wikipedia/commons/3/37/Jan_Thomas_Portrait_of_Mikl%C3%B3s_Zr%C3%ADnyi.jpg</a:t>
            </a:r>
            <a:r>
              <a:rPr lang="hu-HU" sz="1100" dirty="0" smtClean="0"/>
              <a:t> 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91257062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5287" y="365126"/>
            <a:ext cx="8666922" cy="1325563"/>
          </a:xfrm>
        </p:spPr>
        <p:txBody>
          <a:bodyPr/>
          <a:lstStyle/>
          <a:p>
            <a:pPr algn="ctr"/>
            <a:r>
              <a:rPr lang="hu-HU" dirty="0">
                <a:latin typeface="+mn-lt"/>
              </a:rPr>
              <a:t>Zrínyi Miklós törökellenes hadjárata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47474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rgbClr val="008000"/>
                </a:solidFill>
              </a:rPr>
              <a:t>I. </a:t>
            </a:r>
            <a:r>
              <a:rPr lang="hu-HU" dirty="0" smtClean="0">
                <a:solidFill>
                  <a:srgbClr val="008000"/>
                </a:solidFill>
              </a:rPr>
              <a:t>Lipót </a:t>
            </a:r>
            <a:r>
              <a:rPr lang="hu-HU" dirty="0" smtClean="0">
                <a:solidFill>
                  <a:srgbClr val="FF0000"/>
                </a:solidFill>
              </a:rPr>
              <a:t>(1657-1705) </a:t>
            </a:r>
            <a:r>
              <a:rPr lang="hu-HU" dirty="0" smtClean="0"/>
              <a:t>megijedt </a:t>
            </a:r>
            <a:r>
              <a:rPr lang="hu-HU" dirty="0"/>
              <a:t>Zrínyi népszerűségétől és leváltotta</a:t>
            </a:r>
          </a:p>
          <a:p>
            <a:pPr>
              <a:lnSpc>
                <a:spcPct val="150000"/>
              </a:lnSpc>
            </a:pPr>
            <a:r>
              <a:rPr lang="hu-HU" dirty="0" err="1">
                <a:solidFill>
                  <a:srgbClr val="008000"/>
                </a:solidFill>
              </a:rPr>
              <a:t>Köprülü</a:t>
            </a:r>
            <a:r>
              <a:rPr lang="hu-HU" dirty="0">
                <a:solidFill>
                  <a:srgbClr val="008000"/>
                </a:solidFill>
              </a:rPr>
              <a:t> Ahmed </a:t>
            </a:r>
            <a:r>
              <a:rPr lang="hu-HU" dirty="0"/>
              <a:t>nagyvezír elfoglalta Kanizsát (1664)</a:t>
            </a:r>
          </a:p>
          <a:p>
            <a:r>
              <a:rPr lang="hu-HU" dirty="0"/>
              <a:t>Az új hadvezér </a:t>
            </a:r>
            <a:r>
              <a:rPr lang="hu-HU" dirty="0" smtClean="0">
                <a:solidFill>
                  <a:srgbClr val="008000"/>
                </a:solidFill>
              </a:rPr>
              <a:t>Montecuccoli</a:t>
            </a:r>
          </a:p>
          <a:p>
            <a:pPr lvl="1"/>
            <a:r>
              <a:rPr lang="hu-HU" dirty="0" smtClean="0"/>
              <a:t>győzelem </a:t>
            </a:r>
            <a:r>
              <a:rPr lang="hu-HU" dirty="0"/>
              <a:t>Szentgotthárdnál (1664)</a:t>
            </a:r>
          </a:p>
          <a:p>
            <a:pPr>
              <a:lnSpc>
                <a:spcPct val="150000"/>
              </a:lnSpc>
            </a:pPr>
            <a:r>
              <a:rPr lang="hu-HU" dirty="0"/>
              <a:t>Háború a franciákkal, ezért </a:t>
            </a:r>
            <a:r>
              <a:rPr lang="hu-HU" dirty="0" smtClean="0"/>
              <a:t>az uralkodó </a:t>
            </a:r>
            <a:r>
              <a:rPr lang="hu-HU" dirty="0" err="1" smtClean="0"/>
              <a:t>Mo-n</a:t>
            </a:r>
            <a:r>
              <a:rPr lang="hu-HU" dirty="0" smtClean="0"/>
              <a:t> </a:t>
            </a:r>
            <a:r>
              <a:rPr lang="hu-HU" dirty="0"/>
              <a:t>békét akart</a:t>
            </a:r>
          </a:p>
          <a:p>
            <a:pPr>
              <a:lnSpc>
                <a:spcPct val="100000"/>
              </a:lnSpc>
            </a:pPr>
            <a:r>
              <a:rPr lang="hu-HU" dirty="0" smtClean="0">
                <a:solidFill>
                  <a:srgbClr val="FF0000"/>
                </a:solidFill>
              </a:rPr>
              <a:t>1664.: </a:t>
            </a:r>
            <a:r>
              <a:rPr lang="hu-HU" dirty="0">
                <a:solidFill>
                  <a:srgbClr val="0000FF"/>
                </a:solidFill>
              </a:rPr>
              <a:t>vasvári </a:t>
            </a:r>
            <a:r>
              <a:rPr lang="hu-HU" dirty="0" smtClean="0">
                <a:solidFill>
                  <a:srgbClr val="0000FF"/>
                </a:solidFill>
              </a:rPr>
              <a:t>béke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dirty="0" smtClean="0"/>
              <a:t>a töröknek kedvezett</a:t>
            </a:r>
            <a:endParaRPr lang="hu-HU" dirty="0"/>
          </a:p>
          <a:p>
            <a:pPr lvl="1">
              <a:lnSpc>
                <a:spcPct val="100000"/>
              </a:lnSpc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meghódított területeket visszaadták a törököknek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elfoglalt várak török kézen </a:t>
            </a:r>
            <a:r>
              <a:rPr lang="hu-HU" dirty="0" smtClean="0"/>
              <a:t>maradtak</a:t>
            </a:r>
          </a:p>
          <a:p>
            <a:pPr>
              <a:lnSpc>
                <a:spcPct val="110000"/>
              </a:lnSpc>
            </a:pPr>
            <a:r>
              <a:rPr lang="hu-HU" dirty="0" smtClean="0"/>
              <a:t>Zrínyi váratlan halála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652702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6018"/>
            <a:ext cx="9144000" cy="1232452"/>
          </a:xfrm>
        </p:spPr>
        <p:txBody>
          <a:bodyPr/>
          <a:lstStyle/>
          <a:p>
            <a:pPr algn="ctr"/>
            <a:r>
              <a:rPr lang="hu-HU" dirty="0" smtClean="0">
                <a:latin typeface="+mn-lt"/>
              </a:rPr>
              <a:t>Zrínyi halálának korabeli ábrázolása</a:t>
            </a:r>
            <a:endParaRPr lang="hu-HU" dirty="0"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939"/>
            <a:ext cx="9144000" cy="531316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17443" y="6466103"/>
            <a:ext cx="8309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>
                <a:hlinkClick r:id="rId3"/>
              </a:rPr>
              <a:t>https://</a:t>
            </a:r>
            <a:r>
              <a:rPr lang="hu-HU" sz="1400" dirty="0" smtClean="0">
                <a:hlinkClick r:id="rId3"/>
              </a:rPr>
              <a:t>upload.wikimedia.org/wikipedia/commons/e/e2/Zr%C3%ADnyi_hal%C3%A1la.jpg</a:t>
            </a:r>
            <a:r>
              <a:rPr lang="hu-HU" sz="1400" dirty="0" smtClean="0"/>
              <a:t> 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28398626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42122" y="102478"/>
            <a:ext cx="7858539" cy="131550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dirty="0" smtClean="0">
                <a:latin typeface="+mn-lt"/>
              </a:rPr>
              <a:t>Thököly Imre sikerei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5835"/>
            <a:ext cx="9144000" cy="50644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hu-HU" dirty="0" smtClean="0">
                <a:solidFill>
                  <a:schemeClr val="tx1"/>
                </a:solidFill>
              </a:rPr>
              <a:t>Az ellenálló nemeseket, a végvári katonákat és a szökött jobbágyokat üldözték</a:t>
            </a:r>
          </a:p>
          <a:p>
            <a:pPr lvl="1">
              <a:lnSpc>
                <a:spcPct val="150000"/>
              </a:lnSpc>
              <a:defRPr/>
            </a:pPr>
            <a:r>
              <a:rPr lang="hu-HU" dirty="0" smtClean="0">
                <a:solidFill>
                  <a:schemeClr val="tx1"/>
                </a:solidFill>
              </a:rPr>
              <a:t>kurucok</a:t>
            </a:r>
          </a:p>
          <a:p>
            <a:pPr lvl="1">
              <a:lnSpc>
                <a:spcPct val="150000"/>
              </a:lnSpc>
              <a:defRPr/>
            </a:pPr>
            <a:r>
              <a:rPr lang="hu-HU" dirty="0" smtClean="0">
                <a:solidFill>
                  <a:schemeClr val="tx1"/>
                </a:solidFill>
              </a:rPr>
              <a:t>Erdély és a Felvidék erdőibe menekültek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dirty="0" smtClean="0">
                <a:solidFill>
                  <a:srgbClr val="008000"/>
                </a:solidFill>
              </a:rPr>
              <a:t>Thököly Imre </a:t>
            </a:r>
            <a:r>
              <a:rPr lang="hu-HU" dirty="0" smtClean="0">
                <a:solidFill>
                  <a:schemeClr val="tx1"/>
                </a:solidFill>
              </a:rPr>
              <a:t>a törökök segítségével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   hadsereget szervezett a bujdosókból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dirty="0" smtClean="0">
                <a:solidFill>
                  <a:schemeClr val="tx1"/>
                </a:solidFill>
              </a:rPr>
              <a:t>a Felvidék nagy részét elfoglalták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hu-HU" dirty="0" smtClean="0">
                <a:solidFill>
                  <a:schemeClr val="tx1"/>
                </a:solidFill>
              </a:rPr>
              <a:t>I. Lipót ismét békét akart</a:t>
            </a:r>
          </a:p>
          <a:p>
            <a:pPr lvl="2">
              <a:lnSpc>
                <a:spcPct val="150000"/>
              </a:lnSpc>
              <a:defRPr/>
            </a:pPr>
            <a:r>
              <a:rPr lang="hu-HU" dirty="0">
                <a:solidFill>
                  <a:schemeClr val="tx1"/>
                </a:solidFill>
              </a:rPr>
              <a:t>ú</a:t>
            </a:r>
            <a:r>
              <a:rPr lang="hu-HU" dirty="0" smtClean="0">
                <a:solidFill>
                  <a:schemeClr val="tx1"/>
                </a:solidFill>
              </a:rPr>
              <a:t>jra háborúzott XIV. Lajossal</a:t>
            </a:r>
          </a:p>
        </p:txBody>
      </p:sp>
      <p:pic>
        <p:nvPicPr>
          <p:cNvPr id="6148" name="Picture 5" descr="Thököly Imre portré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01" y="1868402"/>
            <a:ext cx="2749733" cy="38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6454521" y="5727677"/>
            <a:ext cx="18340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sz="1800" dirty="0">
                <a:latin typeface="+mn-lt"/>
              </a:rPr>
              <a:t>gróf Thököly </a:t>
            </a:r>
            <a:r>
              <a:rPr lang="hu-HU" sz="1800" dirty="0" smtClean="0">
                <a:latin typeface="+mn-lt"/>
              </a:rPr>
              <a:t>Imre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sz="1800" dirty="0" smtClean="0">
                <a:latin typeface="+mn-lt"/>
              </a:rPr>
              <a:t>(1657-1705)</a:t>
            </a:r>
            <a:endParaRPr lang="hu-HU" sz="1800" dirty="0">
              <a:latin typeface="+mn-lt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67409" y="6443007"/>
            <a:ext cx="8176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200" dirty="0">
                <a:hlinkClick r:id="rId4"/>
              </a:rPr>
              <a:t>https://</a:t>
            </a:r>
            <a:r>
              <a:rPr lang="hu-HU" sz="1200" dirty="0" smtClean="0">
                <a:hlinkClick r:id="rId4"/>
              </a:rPr>
              <a:t>upload.wikimedia.org/wikipedia/commons/3/39/Th%C3%B6k%C3%B6ly_Imre_portr%C3%A9.jpg</a:t>
            </a:r>
            <a:r>
              <a:rPr lang="hu-HU" sz="1200" dirty="0" smtClean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16998330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>
                <a:latin typeface="+mn-lt"/>
              </a:rPr>
              <a:t>Thököly Imre sikerei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90689"/>
            <a:ext cx="9144000" cy="52667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3000" dirty="0" smtClean="0">
                <a:solidFill>
                  <a:srgbClr val="FF0000"/>
                </a:solidFill>
              </a:rPr>
              <a:t>1681.: </a:t>
            </a:r>
            <a:r>
              <a:rPr lang="hu-HU" sz="3000" dirty="0" smtClean="0">
                <a:solidFill>
                  <a:schemeClr val="tx1"/>
                </a:solidFill>
              </a:rPr>
              <a:t>országgyűlés Sopronban</a:t>
            </a:r>
          </a:p>
          <a:p>
            <a:pPr lvl="1">
              <a:lnSpc>
                <a:spcPct val="150000"/>
              </a:lnSpc>
              <a:defRPr/>
            </a:pPr>
            <a:r>
              <a:rPr lang="hu-HU" sz="2600" dirty="0">
                <a:solidFill>
                  <a:schemeClr val="tx1"/>
                </a:solidFill>
              </a:rPr>
              <a:t>v</a:t>
            </a:r>
            <a:r>
              <a:rPr lang="hu-HU" sz="2600" dirty="0" smtClean="0">
                <a:solidFill>
                  <a:schemeClr val="tx1"/>
                </a:solidFill>
              </a:rPr>
              <a:t>isszaállították az alkotmányt</a:t>
            </a:r>
          </a:p>
          <a:p>
            <a:pPr lvl="1">
              <a:lnSpc>
                <a:spcPct val="150000"/>
              </a:lnSpc>
              <a:defRPr/>
            </a:pPr>
            <a:r>
              <a:rPr lang="hu-HU" sz="2600" dirty="0">
                <a:solidFill>
                  <a:schemeClr val="tx1"/>
                </a:solidFill>
              </a:rPr>
              <a:t>n</a:t>
            </a:r>
            <a:r>
              <a:rPr lang="hu-HU" sz="2600" dirty="0" smtClean="0">
                <a:solidFill>
                  <a:schemeClr val="tx1"/>
                </a:solidFill>
              </a:rPr>
              <a:t>ádort választottak</a:t>
            </a:r>
          </a:p>
          <a:p>
            <a:pPr lvl="1">
              <a:lnSpc>
                <a:spcPct val="150000"/>
              </a:lnSpc>
              <a:defRPr/>
            </a:pPr>
            <a:r>
              <a:rPr lang="hu-HU" sz="2600" dirty="0">
                <a:solidFill>
                  <a:schemeClr val="tx1"/>
                </a:solidFill>
              </a:rPr>
              <a:t>k</a:t>
            </a:r>
            <a:r>
              <a:rPr lang="hu-HU" sz="2600" dirty="0" smtClean="0">
                <a:solidFill>
                  <a:schemeClr val="tx1"/>
                </a:solidFill>
              </a:rPr>
              <a:t>orlátozva, de engedélyezték a protestáns vallásgyakorlatot</a:t>
            </a:r>
          </a:p>
          <a:p>
            <a:pPr>
              <a:lnSpc>
                <a:spcPct val="150000"/>
              </a:lnSpc>
              <a:defRPr/>
            </a:pPr>
            <a:r>
              <a:rPr lang="hu-HU" sz="3000" dirty="0" smtClean="0">
                <a:solidFill>
                  <a:schemeClr val="tx1"/>
                </a:solidFill>
              </a:rPr>
              <a:t>A nemesség nagy része elfogadta a rendezést</a:t>
            </a:r>
          </a:p>
          <a:p>
            <a:pPr lvl="0">
              <a:lnSpc>
                <a:spcPct val="100000"/>
              </a:lnSpc>
              <a:defRPr/>
            </a:pPr>
            <a:r>
              <a:rPr lang="hu-HU" sz="3000" dirty="0"/>
              <a:t>A kurucok elutasították a rendezést, mert az ő sérelmeiket nem </a:t>
            </a:r>
            <a:r>
              <a:rPr lang="hu-HU" sz="3000" dirty="0" smtClean="0"/>
              <a:t>rendezték</a:t>
            </a:r>
            <a:endParaRPr lang="hu-HU" sz="3000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647619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06018"/>
            <a:ext cx="7886700" cy="123245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+mn-lt"/>
              </a:rPr>
              <a:t>Thököly </a:t>
            </a:r>
            <a:r>
              <a:rPr lang="hu-HU" dirty="0">
                <a:latin typeface="+mn-lt"/>
              </a:rPr>
              <a:t>Imre </a:t>
            </a:r>
            <a:r>
              <a:rPr lang="hu-HU" dirty="0" smtClean="0">
                <a:latin typeface="+mn-lt"/>
              </a:rPr>
              <a:t>sikerei</a:t>
            </a:r>
            <a:endParaRPr lang="hu-HU" sz="48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38470"/>
            <a:ext cx="9144000" cy="435133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buClr>
                <a:srgbClr val="B01513"/>
              </a:buClr>
              <a:defRPr/>
            </a:pPr>
            <a:r>
              <a:rPr lang="hu-HU" dirty="0" smtClean="0">
                <a:solidFill>
                  <a:schemeClr val="tx1"/>
                </a:solidFill>
              </a:rPr>
              <a:t>Thököly török beleegyezéssel, Kassa központtal Felső-Magyarország fejedelme </a:t>
            </a:r>
            <a:r>
              <a:rPr lang="hu-HU" dirty="0" smtClean="0">
                <a:solidFill>
                  <a:srgbClr val="FF0000"/>
                </a:solidFill>
              </a:rPr>
              <a:t>(1682-1685) </a:t>
            </a:r>
            <a:r>
              <a:rPr lang="hu-HU" dirty="0" smtClean="0">
                <a:solidFill>
                  <a:schemeClr val="tx1"/>
                </a:solidFill>
              </a:rPr>
              <a:t>lett (vazallus állam)</a:t>
            </a:r>
          </a:p>
          <a:p>
            <a:pPr lvl="0">
              <a:lnSpc>
                <a:spcPct val="100000"/>
              </a:lnSpc>
              <a:buClr>
                <a:srgbClr val="B01513"/>
              </a:buClr>
              <a:defRPr/>
            </a:pPr>
            <a:r>
              <a:rPr lang="hu-HU" dirty="0" smtClean="0">
                <a:solidFill>
                  <a:schemeClr val="tx1"/>
                </a:solidFill>
              </a:rPr>
              <a:t>Az ország négy részre szakadt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443" y="2781225"/>
            <a:ext cx="6440557" cy="407677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6211669"/>
            <a:ext cx="270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3"/>
              </a:rPr>
              <a:t>https://</a:t>
            </a:r>
            <a:r>
              <a:rPr lang="hu-HU" sz="1200" dirty="0" smtClean="0">
                <a:hlinkClick r:id="rId3"/>
              </a:rPr>
              <a:t>tort-tura.blogspot.com/2015/01/a-magyar-kiralysag-17-szazadban.html</a:t>
            </a:r>
            <a:r>
              <a:rPr lang="hu-HU" sz="1200" dirty="0" smtClean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6346265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dirty="0" smtClean="0">
                <a:latin typeface="+mn-lt"/>
              </a:rPr>
              <a:t>A törökök tévedése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939"/>
            <a:ext cx="9144000" cy="570506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hu-HU" dirty="0" smtClean="0">
                <a:solidFill>
                  <a:srgbClr val="008000"/>
                </a:solidFill>
              </a:rPr>
              <a:t>Kara Musztafa </a:t>
            </a:r>
            <a:r>
              <a:rPr lang="hu-HU" dirty="0" smtClean="0"/>
              <a:t>nagyvezír indított támadást</a:t>
            </a:r>
          </a:p>
          <a:p>
            <a:pPr lvl="1">
              <a:lnSpc>
                <a:spcPct val="110000"/>
              </a:lnSpc>
              <a:defRPr/>
            </a:pPr>
            <a:r>
              <a:rPr lang="hu-HU" dirty="0"/>
              <a:t>a</a:t>
            </a:r>
            <a:r>
              <a:rPr lang="hu-HU" dirty="0" smtClean="0"/>
              <a:t> sereg főleg a vazallus államok haderejéből állt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dirty="0" smtClean="0">
                <a:solidFill>
                  <a:srgbClr val="FF0000"/>
                </a:solidFill>
              </a:rPr>
              <a:t>1683.: </a:t>
            </a:r>
            <a:r>
              <a:rPr lang="hu-HU" dirty="0" smtClean="0"/>
              <a:t>Bécs ostroma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hu-HU" dirty="0" smtClean="0"/>
              <a:t>csak az elővárosokig jutottak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hu-HU" dirty="0" smtClean="0"/>
              <a:t>Lipót elhagyta Bécset és segítséget kért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hu-HU" dirty="0" smtClean="0"/>
              <a:t>nemzetközi szövetséggel sikerült megállítani őket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hu-HU" dirty="0" smtClean="0"/>
              <a:t>Sobieski János lengyel király</a:t>
            </a:r>
          </a:p>
          <a:p>
            <a:pPr lvl="2">
              <a:lnSpc>
                <a:spcPct val="110000"/>
              </a:lnSpc>
              <a:defRPr/>
            </a:pPr>
            <a:r>
              <a:rPr lang="hu-HU" dirty="0" smtClean="0"/>
              <a:t>II. Miksa </a:t>
            </a:r>
            <a:r>
              <a:rPr lang="hu-HU" dirty="0"/>
              <a:t>Emánuel </a:t>
            </a:r>
            <a:r>
              <a:rPr lang="hu-HU" dirty="0" smtClean="0"/>
              <a:t>bajor választófejedelem</a:t>
            </a:r>
          </a:p>
          <a:p>
            <a:pPr lvl="2">
              <a:lnSpc>
                <a:spcPct val="110000"/>
              </a:lnSpc>
              <a:defRPr/>
            </a:pPr>
            <a:r>
              <a:rPr lang="hu-HU" dirty="0"/>
              <a:t>a</a:t>
            </a:r>
            <a:r>
              <a:rPr lang="hu-HU" dirty="0" smtClean="0"/>
              <a:t> sereg fővezére </a:t>
            </a:r>
            <a:r>
              <a:rPr lang="hu-HU" dirty="0" smtClean="0">
                <a:solidFill>
                  <a:srgbClr val="008000"/>
                </a:solidFill>
              </a:rPr>
              <a:t>Lotaringiai Károly</a:t>
            </a:r>
          </a:p>
          <a:p>
            <a:pPr>
              <a:lnSpc>
                <a:spcPct val="150000"/>
              </a:lnSpc>
              <a:defRPr/>
            </a:pPr>
            <a:r>
              <a:rPr lang="hu-HU" dirty="0" smtClean="0"/>
              <a:t>Győzelem, majd ellentámadás</a:t>
            </a:r>
          </a:p>
          <a:p>
            <a:pPr lvl="1">
              <a:lnSpc>
                <a:spcPct val="110000"/>
              </a:lnSpc>
              <a:defRPr/>
            </a:pPr>
            <a:r>
              <a:rPr lang="hu-HU" dirty="0" smtClean="0"/>
              <a:t>Esztergom visszafoglalása</a:t>
            </a:r>
          </a:p>
        </p:txBody>
      </p:sp>
    </p:spTree>
    <p:extLst>
      <p:ext uri="{BB962C8B-B14F-4D97-AF65-F5344CB8AC3E}">
        <p14:creationId xmlns:p14="http://schemas.microsoft.com/office/powerpoint/2010/main" val="32226971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597264"/>
            <a:ext cx="3255365" cy="499898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63" y="597264"/>
            <a:ext cx="4913003" cy="499898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18051" y="5703261"/>
            <a:ext cx="325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Kara Musztafa</a:t>
            </a:r>
          </a:p>
          <a:p>
            <a:pPr algn="ctr"/>
            <a:r>
              <a:rPr lang="hu-HU" dirty="0"/>
              <a:t>(</a:t>
            </a:r>
            <a:r>
              <a:rPr lang="hu-HU" dirty="0" smtClean="0"/>
              <a:t>1634-1683)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055162" y="5703260"/>
            <a:ext cx="4913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Lotaringiai Károly</a:t>
            </a:r>
          </a:p>
          <a:p>
            <a:pPr algn="ctr"/>
            <a:r>
              <a:rPr lang="hu-HU" dirty="0"/>
              <a:t>(1643-1690)</a:t>
            </a:r>
          </a:p>
        </p:txBody>
      </p:sp>
      <p:sp>
        <p:nvSpPr>
          <p:cNvPr id="6" name="Téglalap 5"/>
          <p:cNvSpPr/>
          <p:nvPr/>
        </p:nvSpPr>
        <p:spPr>
          <a:xfrm>
            <a:off x="458176" y="6349591"/>
            <a:ext cx="29751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100" dirty="0">
                <a:hlinkClick r:id="rId4"/>
              </a:rPr>
              <a:t>https://</a:t>
            </a:r>
            <a:r>
              <a:rPr lang="hu-HU" sz="1100" dirty="0" smtClean="0">
                <a:hlinkClick r:id="rId4"/>
              </a:rPr>
              <a:t>upload.wikimedia.org/wikipedia/commons/1/1e/Kara_Mustafa_Pasha.jpg</a:t>
            </a:r>
            <a:r>
              <a:rPr lang="hu-HU" sz="1100" dirty="0" smtClean="0"/>
              <a:t> </a:t>
            </a:r>
            <a:endParaRPr lang="hu-HU" sz="1100" dirty="0"/>
          </a:p>
        </p:txBody>
      </p:sp>
      <p:sp>
        <p:nvSpPr>
          <p:cNvPr id="7" name="Téglalap 6"/>
          <p:cNvSpPr/>
          <p:nvPr/>
        </p:nvSpPr>
        <p:spPr>
          <a:xfrm>
            <a:off x="4805446" y="6349591"/>
            <a:ext cx="34124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100" dirty="0">
                <a:hlinkClick r:id="rId5"/>
              </a:rPr>
              <a:t>https://</a:t>
            </a:r>
            <a:r>
              <a:rPr lang="hu-HU" sz="1100" dirty="0" smtClean="0">
                <a:hlinkClick r:id="rId5"/>
              </a:rPr>
              <a:t>upload.wikimedia.org/wikipedia/commons/d/d2/Charles-V-Lorraine.jpg</a:t>
            </a:r>
            <a:r>
              <a:rPr lang="hu-HU" sz="1100" dirty="0" smtClean="0"/>
              <a:t> 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508873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730</Words>
  <Application>Microsoft Office PowerPoint</Application>
  <PresentationFormat>Diavetítés a képernyőre (4:3 oldalarány)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Zrínyi Miklós tevékenysége és a török kiűzése Magyarországról</vt:lpstr>
      <vt:lpstr>Zrínyi Miklós törökellenes hadjárata</vt:lpstr>
      <vt:lpstr>Zrínyi Miklós törökellenes hadjárata</vt:lpstr>
      <vt:lpstr>Zrínyi halálának korabeli ábrázolása</vt:lpstr>
      <vt:lpstr>Thököly Imre sikerei</vt:lpstr>
      <vt:lpstr>Thököly Imre sikerei</vt:lpstr>
      <vt:lpstr>Thököly Imre sikerei</vt:lpstr>
      <vt:lpstr>A törökök tévedése</vt:lpstr>
      <vt:lpstr>PowerPoint bemutató</vt:lpstr>
      <vt:lpstr>Esély a török kiűzésére</vt:lpstr>
      <vt:lpstr>Buda visszafoglalása</vt:lpstr>
      <vt:lpstr>További harcok és a győzelem</vt:lpstr>
      <vt:lpstr>A törököktől visszafoglalt területek</vt:lpstr>
      <vt:lpstr>PowerPoint bemutató</vt:lpstr>
      <vt:lpstr>A rendek és az uralkodó</vt:lpstr>
      <vt:lpstr>Erdély helyzete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törökök kiűzése Magyarországról</dc:title>
  <dc:creator>Andor</dc:creator>
  <cp:lastModifiedBy>Dávid Andrea</cp:lastModifiedBy>
  <cp:revision>72</cp:revision>
  <dcterms:created xsi:type="dcterms:W3CDTF">2018-01-02T13:14:43Z</dcterms:created>
  <dcterms:modified xsi:type="dcterms:W3CDTF">2019-05-06T07:23:33Z</dcterms:modified>
</cp:coreProperties>
</file>