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Dancing Script"/>
      <p:regular r:id="rId20"/>
      <p:bold r:id="rId21"/>
    </p:embeddedFont>
    <p:embeddedFont>
      <p:font typeface="Questrial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ancingScript-regular.fntdata"/><Relationship Id="rId11" Type="http://schemas.openxmlformats.org/officeDocument/2006/relationships/slide" Target="slides/slide7.xml"/><Relationship Id="rId22" Type="http://schemas.openxmlformats.org/officeDocument/2006/relationships/font" Target="fonts/Questrial-regular.fntdata"/><Relationship Id="rId10" Type="http://schemas.openxmlformats.org/officeDocument/2006/relationships/slide" Target="slides/slide6.xml"/><Relationship Id="rId21" Type="http://schemas.openxmlformats.org/officeDocument/2006/relationships/font" Target="fonts/DancingScript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d607bb23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d607bb2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dia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Title-R1d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Questrial"/>
              <a:buNone/>
              <a:defRPr b="0" i="0" sz="4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ámakép képaláírással">
  <p:cSld name="Panorámakép képaláírással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9" name="Google Shape;7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/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1"/>
          <p:cNvSpPr/>
          <p:nvPr>
            <p:ph idx="2" type="pic"/>
          </p:nvPr>
        </p:nvSpPr>
        <p:spPr>
          <a:xfrm>
            <a:off x="1184744" y="698261"/>
            <a:ext cx="9822532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 és képaláírás">
  <p:cSld name="Cím és képaláírá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87" name="Google Shape;8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 txBox="1"/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dézet képaláírással">
  <p:cSld name="Idézet képaláírással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94" name="Google Shape;9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3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7" name="Google Shape;97;p13"/>
          <p:cNvSpPr txBox="1"/>
          <p:nvPr>
            <p:ph idx="2" type="body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101" name="Google Shape;101;p13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Questrial"/>
              <a:buNone/>
            </a:pPr>
            <a:r>
              <a:rPr b="0" i="0" lang="hu-HU" sz="8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Questrial"/>
              <a:buNone/>
            </a:pPr>
            <a:r>
              <a:rPr b="0" i="0" lang="hu-HU" sz="8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évkártya">
  <p:cSld name="Névkártya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4" name="Google Shape;10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14"/>
          <p:cNvSpPr txBox="1"/>
          <p:nvPr>
            <p:ph idx="1" type="body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7" name="Google Shape;107;p1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8" name="Google Shape;108;p1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9" name="Google Shape;109;p1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hasáb">
  <p:cSld name="3 hasáb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11" name="Google Shape;11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" type="body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2" type="body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3" type="body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6" name="Google Shape;116;p15"/>
          <p:cNvSpPr txBox="1"/>
          <p:nvPr>
            <p:ph idx="4" type="body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5" type="body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8" name="Google Shape;118;p15"/>
          <p:cNvSpPr txBox="1"/>
          <p:nvPr>
            <p:ph idx="6" type="body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1" name="Google Shape;121;p1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képhasáb">
  <p:cSld name="3 képhasáb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23" name="Google Shape;12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16"/>
          <p:cNvSpPr txBox="1"/>
          <p:nvPr>
            <p:ph idx="1" type="body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6" name="Google Shape;126;p16"/>
          <p:cNvSpPr/>
          <p:nvPr>
            <p:ph idx="2" type="pic"/>
          </p:nvPr>
        </p:nvSpPr>
        <p:spPr>
          <a:xfrm>
            <a:off x="913774" y="2367093"/>
            <a:ext cx="3296409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7" name="Google Shape;127;p16"/>
          <p:cNvSpPr txBox="1"/>
          <p:nvPr>
            <p:ph idx="3" type="body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4" type="body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29" name="Google Shape;129;p16"/>
          <p:cNvSpPr/>
          <p:nvPr>
            <p:ph idx="5" type="pic"/>
          </p:nvPr>
        </p:nvSpPr>
        <p:spPr>
          <a:xfrm>
            <a:off x="4441348" y="2367093"/>
            <a:ext cx="3303352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0" name="Google Shape;130;p16"/>
          <p:cNvSpPr txBox="1"/>
          <p:nvPr>
            <p:ph idx="6" type="body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1" name="Google Shape;131;p16"/>
          <p:cNvSpPr txBox="1"/>
          <p:nvPr>
            <p:ph idx="7" type="body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2" name="Google Shape;132;p16"/>
          <p:cNvSpPr/>
          <p:nvPr>
            <p:ph idx="8" type="pic"/>
          </p:nvPr>
        </p:nvSpPr>
        <p:spPr>
          <a:xfrm>
            <a:off x="7973298" y="2367093"/>
            <a:ext cx="3304928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3" name="Google Shape;133;p16"/>
          <p:cNvSpPr txBox="1"/>
          <p:nvPr>
            <p:ph idx="9" type="body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4" name="Google Shape;134;p1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5" name="Google Shape;135;p1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36" name="Google Shape;136;p1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 és függőleges szöveg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8" name="Google Shape;13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7"/>
          <p:cNvSpPr txBox="1"/>
          <p:nvPr>
            <p:ph idx="1" type="body"/>
          </p:nvPr>
        </p:nvSpPr>
        <p:spPr>
          <a:xfrm rot="5400000">
            <a:off x="4383948" y="-1103079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2" name="Google Shape;142;p1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3" name="Google Shape;143;p1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üggőleges cím és szöveg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45" name="Google Shape;14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/>
          <p:nvPr>
            <p:ph type="title"/>
          </p:nvPr>
        </p:nvSpPr>
        <p:spPr>
          <a:xfrm rot="5400000">
            <a:off x="7410763" y="1923737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18"/>
          <p:cNvSpPr txBox="1"/>
          <p:nvPr>
            <p:ph idx="1" type="body"/>
          </p:nvPr>
        </p:nvSpPr>
        <p:spPr>
          <a:xfrm rot="5400000">
            <a:off x="2152338" y="-628961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8" name="Google Shape;148;p1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49" name="Google Shape;149;p1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50" name="Google Shape;150;p1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ím és tartalom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Üres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sak cím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2" name="Google Shape;3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Kép képaláírással" type="picTx">
  <p:cSld name="PICTURE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8" name="Google Shape;3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/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6"/>
          <p:cNvSpPr/>
          <p:nvPr>
            <p:ph idx="2" type="pic"/>
          </p:nvPr>
        </p:nvSpPr>
        <p:spPr>
          <a:xfrm>
            <a:off x="7424803" y="609601"/>
            <a:ext cx="3255358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artalomrész képaláírással" type="objTx">
  <p:cSld name="OBJECT_WITH_CAPTIO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46" name="Google Shape;4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  <a:defRPr b="0" i="0" sz="3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9" name="Google Shape;49;p7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zakaszfejléc" type="secHead">
  <p:cSld name="SECTION_HEAD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4" name="Google Shape;5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/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estrial"/>
              <a:buNone/>
              <a:defRPr b="0" i="0" sz="4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" type="body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tartalomrész" type="twoObj">
  <p:cSld name="TWO_OBJECT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1" name="Google Shape;6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Összehasonlítás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9" name="Google Shape;6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2" type="body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3" type="body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2286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2286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2286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2286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4" type="body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5" name="Google Shape;75;p1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6" name="Google Shape;76;p1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EAC7EE"/>
            </a:gs>
            <a:gs pos="100000">
              <a:srgbClr val="87ABDA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1"/>
          <p:cNvPicPr preferRelativeResize="0"/>
          <p:nvPr/>
        </p:nvPicPr>
        <p:blipFill rotWithShape="1">
          <a:blip r:embed="rId1">
            <a:alphaModFix amt="80000"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  <a:defRPr b="0" i="0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upload.wikimedia.org/wikipedia/commons/thumb/c/cb/Szab%C3%B3_Magda_eml%C3%A9kszoba.jpg/800px-Szab%C3%B3_Magda_eml%C3%A9kszoba.jpg" TargetMode="External"/><Relationship Id="rId10" Type="http://schemas.openxmlformats.org/officeDocument/2006/relationships/hyperlink" Target="https://upload.wikimedia.org/wikipedia/commons/8/88/H%C3%B3dmez%C5%91v%C3%A1s%C3%A1rhely_2013-03-04%2C_a_reform%C3%A1tus_templom_%C3%A9s_egy_k%C3%B6zk%C3%BAt_-_panoramio.jpg" TargetMode="External"/><Relationship Id="rId13" Type="http://schemas.openxmlformats.org/officeDocument/2006/relationships/hyperlink" Target="https://hu.wikipedia.org/wiki/Debreceni_Reform%C3%A1tus_Koll%C3%A9gium_D%C3%B3czy_Gimn%C3%A1ziuma#/media/File:D%C3%B3czy_r%C3%A9gi_%C3%A9p%C3%BClete.jpg" TargetMode="External"/><Relationship Id="rId12" Type="http://schemas.openxmlformats.org/officeDocument/2006/relationships/hyperlink" Target="https://upload.wikimedia.org/wikipedia/commons/thumb/c/cb/Szab%C3%B3_Magda_eml%C3%A9kszoba.jpg/800px-Szab%C3%B3_Magda_eml%C3%A9kszoba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upload.wikimedia.org/wikipedia/hu/thumb/c/c8/Szab%C3%B3_Magda_1990.jpg/371px-Szab%C3%B3_Magda_1990.jpg" TargetMode="External"/><Relationship Id="rId4" Type="http://schemas.openxmlformats.org/officeDocument/2006/relationships/hyperlink" Target="https://upload.wikimedia.org/wikipedia/hu/thumb/c/c8/Szab%C3%B3_Magda_1990.jpg/371px-Szab%C3%B3_Magda_1990.jpg" TargetMode="External"/><Relationship Id="rId9" Type="http://schemas.openxmlformats.org/officeDocument/2006/relationships/hyperlink" Target="https://upload.wikimedia.org/wikipedia/commons/8/88/H%C3%B3dmez%C5%91v%C3%A1s%C3%A1rhely_2013-03-04%2C_a_reform%C3%A1tus_templom_%C3%A9s_egy_k%C3%B6zk%C3%BAt_-_panoramio.jpg" TargetMode="External"/><Relationship Id="rId14" Type="http://schemas.openxmlformats.org/officeDocument/2006/relationships/hyperlink" Target="https://hu.wikipedia.org/wiki/Debreceni_Reform%C3%A1tus_Koll%C3%A9gium_D%C3%B3czy_Gimn%C3%A1ziuma#/media/File:D%C3%B3czy_r%C3%A9gi_%C3%A9p%C3%BClete.jpg" TargetMode="External"/><Relationship Id="rId5" Type="http://schemas.openxmlformats.org/officeDocument/2006/relationships/hyperlink" Target="https://upload.wikimedia.org/wikipedia/commons/thumb/9/95/Szab%C3%B3_Magda_2007a.jpg/800px-Szab%C3%B3_Magda_2007a.jpg" TargetMode="External"/><Relationship Id="rId6" Type="http://schemas.openxmlformats.org/officeDocument/2006/relationships/hyperlink" Target="https://upload.wikimedia.org/wikipedia/commons/thumb/9/95/Szab%C3%B3_Magda_2007a.jpg/800px-Szab%C3%B3_Magda_2007a.jpg" TargetMode="External"/><Relationship Id="rId7" Type="http://schemas.openxmlformats.org/officeDocument/2006/relationships/hyperlink" Target="https://upload.wikimedia.org/wikipedia/commons/f/f0/Szab%C3%B3_Magda_%28Bahget_Iskander%29.jpg" TargetMode="External"/><Relationship Id="rId8" Type="http://schemas.openxmlformats.org/officeDocument/2006/relationships/hyperlink" Target="https://upload.wikimedia.org/wikipedia/commons/f/f0/Szab%C3%B3_Magda_%28Bahget_Iskander%29.jp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classtools.net/widgets/timeline_2/wdlHY.htm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Questrial"/>
              <a:buNone/>
            </a:pPr>
            <a:r>
              <a:rPr b="0" i="0" lang="hu-HU" sz="48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SZABÓ MAGDA</a:t>
            </a:r>
            <a:endParaRPr b="0" i="0" sz="48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F7F7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MŰVEIT 42 NYELVRE FORDÍTOTTÁK LE</a:t>
            </a:r>
            <a:endParaRPr b="0" i="0" sz="32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sp>
        <p:nvSpPr>
          <p:cNvPr id="219" name="Google Shape;219;p28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20" name="Google Shape;220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3763" y="1309915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rgbClr val="FF0000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GYERMEK-</a:t>
            </a:r>
            <a:endParaRPr b="0" i="0" sz="3600" u="none" cap="none" strike="noStrike">
              <a:solidFill>
                <a:srgbClr val="FF0000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rgbClr val="FF0000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KÖNYVEI</a:t>
            </a:r>
            <a:endParaRPr b="0" i="0" sz="3600" u="none" cap="none" strike="noStrike">
              <a:solidFill>
                <a:srgbClr val="FF0000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226" name="Google Shape;226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7141" y="609600"/>
            <a:ext cx="421005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ÓVODÁSOKNAK</a:t>
            </a:r>
            <a:endParaRPr b="0" i="0" sz="32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2166" y="3763736"/>
            <a:ext cx="42005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rgbClr val="FF0000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8- 12 ÉVESEKNEK</a:t>
            </a:r>
            <a:endParaRPr b="0" i="0" sz="3600" u="none" cap="none" strike="noStrike">
              <a:solidFill>
                <a:srgbClr val="FF0000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234" name="Google Shape;234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7003" y="609597"/>
            <a:ext cx="2324100" cy="310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32637" y="1333844"/>
            <a:ext cx="3095625" cy="465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26984" y="3865378"/>
            <a:ext cx="2615470" cy="2615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>
            <p:ph type="title"/>
          </p:nvPr>
        </p:nvSpPr>
        <p:spPr>
          <a:xfrm>
            <a:off x="913775" y="609600"/>
            <a:ext cx="4167676" cy="134982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rgbClr val="FF0000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FELSŐ TAGOZATOSOKNAK</a:t>
            </a:r>
            <a:endParaRPr b="0" i="0" sz="3600" u="none" cap="none" strike="noStrike">
              <a:solidFill>
                <a:srgbClr val="FF0000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243" name="Google Shape;243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645" y="406437"/>
            <a:ext cx="2695004" cy="4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6983" y="2219318"/>
            <a:ext cx="2833688" cy="425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45623" y="2406687"/>
            <a:ext cx="2824734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913775" y="618518"/>
            <a:ext cx="10364451" cy="6224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913774" y="1515292"/>
            <a:ext cx="10363826" cy="4275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hu-HU" sz="3600" u="none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„GYEREKEK! ÉN TUDOM, HOGY </a:t>
            </a:r>
            <a:r>
              <a:rPr b="0" i="0" lang="hu-HU" sz="3600" u="sng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TANULNI</a:t>
            </a:r>
            <a:r>
              <a:rPr b="0" i="0" lang="hu-HU" sz="3600" u="none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IRTÓZAT! DE VIGASZTALÁSUL AZT MONDOM, HOGY </a:t>
            </a:r>
            <a:r>
              <a:rPr b="0" i="0" lang="hu-HU" sz="3600" u="sng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TUDNI</a:t>
            </a:r>
            <a:r>
              <a:rPr b="0" i="0" lang="hu-HU" sz="3600" u="none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 VISZONT NAGYON JÓ! AHHOZ, HOGY AZ EMBER VALAMIT </a:t>
            </a:r>
            <a:r>
              <a:rPr b="0" i="0" lang="hu-HU" sz="3600" u="sng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TUDJON</a:t>
            </a:r>
            <a:r>
              <a:rPr b="0" i="0" lang="hu-HU" sz="3600" u="none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, ELŐSZÖR MÉGIS MUSZÁJ </a:t>
            </a:r>
            <a:r>
              <a:rPr b="0" i="0" lang="hu-HU" sz="3600" u="sng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TANULNI</a:t>
            </a:r>
            <a:r>
              <a:rPr b="0" i="0" lang="hu-HU" sz="3600" u="none" cap="none" strike="noStrike">
                <a:solidFill>
                  <a:srgbClr val="00206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!”</a:t>
            </a:r>
            <a:endParaRPr b="0" i="0" sz="3600" u="none" cap="none" strike="noStrike">
              <a:solidFill>
                <a:srgbClr val="002060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1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hu-HU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(Forrás: Szurmainé Silkó Mária: Ajándékomat megbecsüld! Töredékek Szabó Magda életművéhez (T. K. K. Kft., Debrecen, 2007. 41. p.)</a:t>
            </a:r>
            <a:endParaRPr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913775" y="618517"/>
            <a:ext cx="10364400" cy="15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A képek elérési helye</a:t>
            </a:r>
            <a:endParaRPr/>
          </a:p>
        </p:txBody>
      </p:sp>
      <p:sp>
        <p:nvSpPr>
          <p:cNvPr id="258" name="Google Shape;258;p33"/>
          <p:cNvSpPr txBox="1"/>
          <p:nvPr>
            <p:ph idx="1" type="body"/>
          </p:nvPr>
        </p:nvSpPr>
        <p:spPr>
          <a:xfrm>
            <a:off x="913774" y="2367092"/>
            <a:ext cx="10363800" cy="34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https://upload.wikimedia.org/wikipedia/hu/thumb/c/c8/Szab%C3%B3_Magda_1990.jpg/371px-Szab%C3%B3_Magda_1990.jpg</a:t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https://upload.wikimedia.org/wikipedia/commons/thumb/9/95/Szab%C3%B3_Magda_2007a.jpg/800px-Szab%C3%B3_Magda_2007a.jpg</a:t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6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https://upload.wikimedia.org/wikipedia/commons/f/f0/Szab%C3%B3_Magda_%28Bahget_Iskander%29.jpg</a:t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8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https://upload.wikimedia.org/wikipedia/commons/8/88/H%C3%B3dmez%C5%91v%C3%A1s%C3%A1rhely_2013-03-04%2C_a_reform%C3%A1tus_templom_%C3%A9s_egy_k%C3%B6zk%C3%BAt_-_panoramio.jpg</a:t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10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https://upload.wikimedia.org/wikipedia/commons/thumb/c/cb/Szab%C3%B3_Magda_eml%C3%A9kszoba.jpg/800px-Szab%C3%B3_Magda_eml%C3%A9kszoba.jpg</a:t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12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https://hu.wikipedia.org/wiki/Debreceni_Reform%C3%A1tus_Koll%C3%A9gium_D%C3%B3czy_Gimn%C3%A1ziuma#/media/File:D%C3%B3czy_r%C3%A9gi_%C3%A9p%C3%BClete.jpg</a:t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  <a:hlinkClick r:id="rId14"/>
            </a:endParaRPr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IDŐVONAL</a:t>
            </a:r>
            <a:endParaRPr b="0" i="0" sz="36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sp>
        <p:nvSpPr>
          <p:cNvPr id="162" name="Google Shape;162;p20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hu-HU" sz="2000" u="sng" cap="none" strike="noStrike">
                <a:solidFill>
                  <a:schemeClr val="hlink"/>
                </a:solidFill>
                <a:latin typeface="Questrial"/>
                <a:ea typeface="Questrial"/>
                <a:cs typeface="Questrial"/>
                <a:sym typeface="Questrial"/>
                <a:hlinkClick r:id="rId3"/>
              </a:rPr>
              <a:t>HTTP://WWW.CLASSTOOLS.NET/WIDGETS/TIMELINE_2/WDLHY.HTM</a:t>
            </a:r>
            <a:endParaRPr b="0" i="0" sz="20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-10160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1"/>
          <p:cNvPicPr preferRelativeResize="0"/>
          <p:nvPr/>
        </p:nvPicPr>
        <p:blipFill rotWithShape="1">
          <a:blip r:embed="rId3">
            <a:alphaModFix/>
          </a:blip>
          <a:srcRect b="31159" l="17706" r="27980" t="22053"/>
          <a:stretch/>
        </p:blipFill>
        <p:spPr>
          <a:xfrm>
            <a:off x="104501" y="313507"/>
            <a:ext cx="11976151" cy="5799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/>
          <p:nvPr>
            <p:ph type="title"/>
          </p:nvPr>
        </p:nvSpPr>
        <p:spPr>
          <a:xfrm>
            <a:off x="415637" y="618517"/>
            <a:ext cx="10862590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Képek az írónőről</a:t>
            </a:r>
            <a:endParaRPr b="0" i="0" sz="36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9171" y="2214694"/>
            <a:ext cx="2515034" cy="406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4">
            <a:alphaModFix/>
          </a:blip>
          <a:srcRect b="0" l="0" r="60468" t="0"/>
          <a:stretch/>
        </p:blipFill>
        <p:spPr>
          <a:xfrm>
            <a:off x="1440430" y="1246519"/>
            <a:ext cx="1911561" cy="3626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1386" y="1111827"/>
            <a:ext cx="2512868" cy="3589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Google Shape;181;p23"/>
          <p:cNvSpPr txBox="1"/>
          <p:nvPr>
            <p:ph idx="1" type="body"/>
          </p:nvPr>
        </p:nvSpPr>
        <p:spPr>
          <a:xfrm>
            <a:off x="913774" y="2367092"/>
            <a:ext cx="3672081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A Dóczi Leánynevelő Intézet régi épülete</a:t>
            </a:r>
            <a:endParaRPr b="0" i="0" sz="32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181" y="1094508"/>
            <a:ext cx="6929988" cy="4696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A Dóczy Gedeon leánynevelő intézet</a:t>
            </a:r>
            <a:b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</a:b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mai épülete</a:t>
            </a:r>
            <a:endParaRPr b="0" i="0" sz="32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sp>
        <p:nvSpPr>
          <p:cNvPr id="188" name="Google Shape;188;p24"/>
          <p:cNvSpPr/>
          <p:nvPr>
            <p:ph idx="2" type="pic"/>
          </p:nvPr>
        </p:nvSpPr>
        <p:spPr>
          <a:xfrm>
            <a:off x="7424803" y="609601"/>
            <a:ext cx="3255358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 txBox="1"/>
          <p:nvPr>
            <p:ph idx="1" type="body"/>
          </p:nvPr>
        </p:nvSpPr>
        <p:spPr>
          <a:xfrm>
            <a:off x="913794" y="2632852"/>
            <a:ext cx="5251479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(a Debreceni Református Kollégium Dóczy Gedeon Református Gimnáziuma)</a:t>
            </a:r>
            <a:endParaRPr b="0" i="0" sz="24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7377" y="609600"/>
            <a:ext cx="4416137" cy="5888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/>
          <p:nvPr>
            <p:ph type="title"/>
          </p:nvPr>
        </p:nvSpPr>
        <p:spPr>
          <a:xfrm>
            <a:off x="913774" y="609600"/>
            <a:ext cx="4835862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HÓDMEZŐVÁSÁRHELYEN IS TANÍTOTT</a:t>
            </a:r>
            <a:endParaRPr b="0" i="0" sz="32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sp>
        <p:nvSpPr>
          <p:cNvPr id="196" name="Google Shape;196;p25"/>
          <p:cNvSpPr txBox="1"/>
          <p:nvPr>
            <p:ph idx="2" type="body"/>
          </p:nvPr>
        </p:nvSpPr>
        <p:spPr>
          <a:xfrm>
            <a:off x="913774" y="2632852"/>
            <a:ext cx="4835862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a református leánygimnáziumban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(a képen a hódmezővásárhelyi református templom látható)</a:t>
            </a:r>
            <a:endParaRPr b="0" i="0" sz="18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 rotWithShape="1">
          <a:blip r:embed="rId3">
            <a:alphaModFix/>
          </a:blip>
          <a:srcRect b="6729" l="0" r="0" t="0"/>
          <a:stretch/>
        </p:blipFill>
        <p:spPr>
          <a:xfrm>
            <a:off x="6129887" y="609600"/>
            <a:ext cx="4096512" cy="509451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5929745" y="609600"/>
            <a:ext cx="4405746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913775" y="609600"/>
            <a:ext cx="3935688" cy="34082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estrial"/>
              <a:buNone/>
            </a:pPr>
            <a:r>
              <a:rPr b="0" i="0" lang="hu-HU" sz="32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A TISZÁNTÚLI REFORMÁTUS EGYHÁZKERÜLET FŐGONDNOKA IS VOLT</a:t>
            </a:r>
            <a:endParaRPr b="0" i="0" sz="32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5" name="Google Shape;205;p26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06" name="Google Shape;2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55755" y="443094"/>
            <a:ext cx="4444775" cy="5514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Questrial"/>
              <a:buNone/>
            </a:pPr>
            <a:r>
              <a:rPr b="0" i="0" lang="hu-HU" sz="3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Szabó Magda emlékszoba</a:t>
            </a:r>
            <a:endParaRPr b="0" i="0" sz="36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2" name="Google Shape;212;p27"/>
          <p:cNvSpPr txBox="1"/>
          <p:nvPr>
            <p:ph idx="1" type="body"/>
          </p:nvPr>
        </p:nvSpPr>
        <p:spPr>
          <a:xfrm>
            <a:off x="913774" y="2367092"/>
            <a:ext cx="3062481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hu-HU" sz="2400" u="none" cap="none" strike="noStrike">
                <a:solidFill>
                  <a:schemeClr val="dk1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a Dóczy Gimnázium épületében volt 2017-ig</a:t>
            </a:r>
            <a:endParaRPr b="0" i="0" sz="2400" u="none" cap="none" strike="noStrike">
              <a:solidFill>
                <a:schemeClr val="dk1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1804555"/>
            <a:ext cx="5915891" cy="4436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seppecske">
  <a:themeElements>
    <a:clrScheme name="Droplet">
      <a:dk1>
        <a:srgbClr val="000000"/>
      </a:dk1>
      <a:lt1>
        <a:srgbClr val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