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6" r:id="rId3"/>
    <p:sldId id="273" r:id="rId4"/>
    <p:sldId id="274" r:id="rId5"/>
    <p:sldId id="275" r:id="rId6"/>
    <p:sldId id="277" r:id="rId7"/>
    <p:sldId id="278" r:id="rId8"/>
    <p:sldId id="279" r:id="rId9"/>
    <p:sldId id="280" r:id="rId10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42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083133-C121-4315-B5AC-05FAB2F409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97EB74-2275-4F85-912D-C9D67D3DC7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37DD4D-AD13-4279-AF97-2FAF928188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066A37-5ED3-4A29-B1C6-BEC6D3CE0CC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3110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5525E8-7DF5-45D4-85C7-2EBA433478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C67858-9154-40CC-9EFA-28ED96151C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DB9A5B-3B9B-47A2-A1A9-3BF37205DD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3DC1E5-9EA9-4E54-80CA-F3828DB41C4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4333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7979D8-572C-4B6A-B76A-E499A97B8A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265833-782B-4BD2-BDF3-BF1A3141DD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71AD5D-5FA9-4B74-B527-22040FCA8B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F5385B-0262-4B95-837A-51A4E040A72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41872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481A38-6D30-4722-A575-24BE92312B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BC1F3C-80F3-4219-99AB-76F187BE40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1ED9A3-AF56-4DEB-BCAE-C273A82EE2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5E8C15-ABC8-4408-9673-A0FF6DA5A2C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80375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EF67437-2BBC-4066-B9AB-17DDCA26C3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DF5149-35E6-4E2C-836D-5390AAABF6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EA81B3-F346-4A00-A20C-D45B380EFC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43E5EB-6DFB-4760-905D-6A9DC2E3DE7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20172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9DF790-CCAE-4BCA-A4BC-DC07301047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9B0F2C-F911-4BBC-8D4E-8AE4E5A98E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E2E34A-F304-4494-9553-A07E603C36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B0446-FC88-4521-8298-CD7233980EFD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88475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E25A137-F6F6-411B-9E79-207CA4C770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5090D8E-40A4-49EC-8F7D-B0AD7F506B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5B34CAC-1A4A-4C5E-8308-F9AEB6EB6F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3351D-3BC4-4CE5-A6FA-2E15D194D4F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723359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325271A-90A6-4988-A14C-0DFC1EE6CF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1DEFA11-1A5A-40A3-AC1C-3BF67E17D1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ED417C6-EF1A-41BF-B2F7-FE0C524576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BFD7E9-45DA-4111-880C-8170FE4152B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755642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9B5E2A8-3FAA-4516-AB33-EA15194D88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D45FD9E-6603-472D-9822-30A025231A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1D5B037-6B26-41D8-B261-81BE6B509E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AFBB9B-0D67-48F3-AD2A-A2639128557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471032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313583-8C33-4385-847A-1BB9FCEE19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5F7E0F-CE91-4761-8A1A-53837FE449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62E203-8651-46A1-9275-DBA96D98E3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18580-05E7-4A25-A860-AEFCD7DDEE7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725765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F2CA97-8AD6-4AD3-819B-85F8D45E1E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A9A88E-984B-4578-A278-69C59ED0D5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075B16-0F6F-4291-94BE-E7FAFBD81D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66DCF-C0F2-4902-9186-7C36608DF95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0466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1EC79E2-C2BD-47E5-AF4A-318BF093AD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6D696A6-B610-4CB7-8CB1-C62C6D1DCE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3C1EA13-B30D-48D3-A405-736509E7806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2032BF2-6DBD-4047-BE48-3510216071E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1B954F7-6A85-4FEB-936F-99F6B23217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AD6B1C-D000-464A-98B0-DD36759C7538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343150A-AC30-401C-891C-68D650BA2C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42875" y="0"/>
            <a:ext cx="9572625" cy="654050"/>
          </a:xfrm>
        </p:spPr>
        <p:txBody>
          <a:bodyPr/>
          <a:lstStyle/>
          <a:p>
            <a:pPr eaLnBrk="1" hangingPunct="1"/>
            <a:r>
              <a:rPr lang="hu-HU" altLang="hu-HU" sz="3300" b="1">
                <a:solidFill>
                  <a:schemeClr val="bg1"/>
                </a:solidFill>
              </a:rPr>
              <a:t>A kereszténység a 2-5. században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8D578C6-B2BC-4E25-B7A6-6E559A10CF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571500"/>
            <a:ext cx="8229600" cy="3571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u-HU" altLang="hu-HU" b="1"/>
              <a:t>1. Kereszténység és államhatalom</a:t>
            </a:r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79BAF2FC-28DA-4EEB-9153-C2940E58A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775076"/>
            <a:ext cx="857250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hu-HU" altLang="hu-HU" sz="3200"/>
              <a:t>nagy változás</a:t>
            </a:r>
          </a:p>
        </p:txBody>
      </p:sp>
      <p:sp>
        <p:nvSpPr>
          <p:cNvPr id="2053" name="Rectangle 6">
            <a:extLst>
              <a:ext uri="{FF2B5EF4-FFF2-40B4-BE49-F238E27FC236}">
                <a16:creationId xmlns:a16="http://schemas.microsoft.com/office/drawing/2014/main" id="{7536BEB5-2FA6-4708-ABC4-2F94EA1CD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" y="2143125"/>
            <a:ext cx="8072438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hu-HU" altLang="hu-HU" sz="3200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CE38505-0982-494F-B3CC-55F4D5B6F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" y="5517232"/>
            <a:ext cx="850106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hu-HU" altLang="hu-HU" sz="3200"/>
              <a:t>Theodosius, 380: kötelező (államvallás)</a:t>
            </a:r>
          </a:p>
          <a:p>
            <a:pPr eaLnBrk="1" hangingPunct="1">
              <a:spcBef>
                <a:spcPct val="20000"/>
              </a:spcBef>
            </a:pPr>
            <a:endParaRPr lang="hu-HU" altLang="hu-HU" sz="3200"/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3A85AC12-5676-48E1-B0E1-F0DF98ACC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" y="4581128"/>
            <a:ext cx="85010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hu-HU" altLang="hu-HU" sz="3200"/>
              <a:t>Constantinus, 313: vallásszabadság</a:t>
            </a:r>
          </a:p>
          <a:p>
            <a:pPr eaLnBrk="1" hangingPunct="1">
              <a:spcBef>
                <a:spcPct val="20000"/>
              </a:spcBef>
            </a:pPr>
            <a:endParaRPr lang="hu-HU" altLang="hu-HU" sz="3200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45B9051D-1A69-4148-A82A-88E263C57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72" y="1178719"/>
            <a:ext cx="857250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hu-HU" altLang="hu-HU" sz="3200"/>
              <a:t>Kr.u. 1-3. század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A68E8D30-E4FB-498A-AFAF-23C1BA361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745" y="1816102"/>
            <a:ext cx="8313255" cy="327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hu-HU" altLang="hu-HU" sz="3200"/>
              <a:t>többször üldözés</a:t>
            </a: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29A627B7-A8FD-4957-9664-48B396597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665" y="2415656"/>
            <a:ext cx="7596336" cy="227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hu-HU" altLang="hu-HU" sz="3200"/>
              <a:t>miért nem istenítik a császárt? </a:t>
            </a: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EADD07E6-7498-4DA0-BA44-46D7D8D6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664" y="3020829"/>
            <a:ext cx="7596336" cy="227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hu-HU" altLang="hu-HU" sz="3200"/>
              <a:t>Pl. Nero, Diocletianus idején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  <p:bldP spid="18437" grpId="0" build="p"/>
      <p:bldP spid="8" grpId="0" build="p"/>
      <p:bldP spid="15" grpId="0" build="p"/>
      <p:bldP spid="9" grpId="0" build="p"/>
      <p:bldP spid="10" grpId="0" build="p"/>
      <p:bldP spid="11" grpId="0" build="p"/>
      <p:bldP spid="1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>
            <a:extLst>
              <a:ext uri="{FF2B5EF4-FFF2-40B4-BE49-F238E27FC236}">
                <a16:creationId xmlns:a16="http://schemas.microsoft.com/office/drawing/2014/main" id="{90FD89AB-6322-43BC-82AE-61CFFF614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2000250"/>
            <a:ext cx="8215313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hu-HU" altLang="hu-HU" sz="3200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99E7EA5A-463D-478A-9296-633774642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358313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hu-HU" altLang="hu-HU" sz="3200"/>
              <a:t>egyház és állam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0EDA8ACE-F1E1-4DEF-A61F-687E7B86C8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500063"/>
            <a:ext cx="8643937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hu-HU" altLang="hu-HU" sz="3200"/>
              <a:t>Constantinus: az egyház feje is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6742EC3C-AC4F-498F-B5D4-F2BDB6D46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1000125"/>
            <a:ext cx="8643937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hu-HU" altLang="hu-HU" sz="3200"/>
              <a:t>K-i Bir.: így marad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4D83A032-AACC-4CA6-83C2-C14C90FBB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1500188"/>
            <a:ext cx="8358187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hu-HU" altLang="hu-HU" sz="3200"/>
              <a:t>Ny-i Bir.: Theodosius esete (Theodosius császárt Ambrosius milánói érsek bűnbánatra készteti → a császár is csak tagja az egyháznak)</a:t>
            </a:r>
          </a:p>
        </p:txBody>
      </p:sp>
      <p:sp>
        <p:nvSpPr>
          <p:cNvPr id="3079" name="Rectangle 6">
            <a:extLst>
              <a:ext uri="{FF2B5EF4-FFF2-40B4-BE49-F238E27FC236}">
                <a16:creationId xmlns:a16="http://schemas.microsoft.com/office/drawing/2014/main" id="{5F782914-37EA-4C4E-8ED3-BFAAA3196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2428875"/>
            <a:ext cx="785812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hu-HU" altLang="hu-HU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build="p"/>
      <p:bldP spid="12" grpId="0" build="p"/>
      <p:bldP spid="1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7CEF2EB0-F21D-40BA-AD72-02391267F5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00063"/>
          </a:xfrm>
        </p:spPr>
        <p:txBody>
          <a:bodyPr/>
          <a:lstStyle/>
          <a:p>
            <a:pPr algn="l" eaLnBrk="1" hangingPunct="1"/>
            <a:r>
              <a:rPr lang="hu-HU" altLang="hu-HU" sz="3200"/>
              <a:t>egyház szervezete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A25FCBC8-BEFF-4072-9DA3-2875A645C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8" y="836712"/>
            <a:ext cx="850106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3200">
                <a:solidFill>
                  <a:schemeClr val="tx2"/>
                </a:solidFill>
              </a:rPr>
              <a:t>5 pátriárka: Jeruzsálem, Antiókhia, Alexandria, Róma, Konstantinápoly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DBDD542D-C681-4447-AD7D-E918AC1FB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8" y="1782537"/>
            <a:ext cx="87868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hu-HU" sz="3150" dirty="0">
                <a:solidFill>
                  <a:schemeClr val="tx2"/>
                </a:solidFill>
                <a:latin typeface="Arial" charset="0"/>
              </a:rPr>
              <a:t>Róma: Péter apostol utóda (pápa)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B1948D8B-DACC-475B-8683-F0AFA3C9BB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1357313"/>
            <a:ext cx="8643937" cy="550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 sz="32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50BF9C2-6188-4900-B365-D1BDC503A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63"/>
          </a:xfrm>
        </p:spPr>
        <p:txBody>
          <a:bodyPr/>
          <a:lstStyle/>
          <a:p>
            <a:pPr algn="l"/>
            <a:r>
              <a:rPr lang="fr-FR" altLang="hu-HU" sz="3200" b="1"/>
              <a:t>2. Viták és szakadások</a:t>
            </a:r>
            <a:endParaRPr lang="hu-HU" altLang="hu-HU" sz="3200" b="1"/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441B451E-809F-4253-9456-7A4436CFA315}"/>
              </a:ext>
            </a:extLst>
          </p:cNvPr>
          <p:cNvSpPr txBox="1">
            <a:spLocks/>
          </p:cNvSpPr>
          <p:nvPr/>
        </p:nvSpPr>
        <p:spPr bwMode="auto">
          <a:xfrm>
            <a:off x="0" y="500063"/>
            <a:ext cx="4357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hu-HU" altLang="hu-HU" sz="3200"/>
              <a:t>téma: Krisztus Isten fia</a:t>
            </a:r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A18DB139-1240-49CA-9CAF-7231AA18D744}"/>
              </a:ext>
            </a:extLst>
          </p:cNvPr>
          <p:cNvSpPr txBox="1">
            <a:spLocks/>
          </p:cNvSpPr>
          <p:nvPr/>
        </p:nvSpPr>
        <p:spPr bwMode="auto">
          <a:xfrm>
            <a:off x="1643063" y="1000125"/>
            <a:ext cx="278606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hu-HU" altLang="hu-HU" sz="3200"/>
              <a:t>325, Nicea</a:t>
            </a:r>
          </a:p>
        </p:txBody>
      </p:sp>
      <p:sp>
        <p:nvSpPr>
          <p:cNvPr id="7" name="Cím 1">
            <a:extLst>
              <a:ext uri="{FF2B5EF4-FFF2-40B4-BE49-F238E27FC236}">
                <a16:creationId xmlns:a16="http://schemas.microsoft.com/office/drawing/2014/main" id="{002AC91B-F464-4911-97A8-824A38B1DE64}"/>
              </a:ext>
            </a:extLst>
          </p:cNvPr>
          <p:cNvSpPr txBox="1">
            <a:spLocks/>
          </p:cNvSpPr>
          <p:nvPr/>
        </p:nvSpPr>
        <p:spPr bwMode="auto">
          <a:xfrm>
            <a:off x="1143000" y="1500188"/>
            <a:ext cx="8001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hu-HU" altLang="hu-HU" sz="3200"/>
              <a:t>katolikus, ortodox vélemény:</a:t>
            </a:r>
          </a:p>
        </p:txBody>
      </p:sp>
      <p:sp>
        <p:nvSpPr>
          <p:cNvPr id="9" name="Cím 1">
            <a:extLst>
              <a:ext uri="{FF2B5EF4-FFF2-40B4-BE49-F238E27FC236}">
                <a16:creationId xmlns:a16="http://schemas.microsoft.com/office/drawing/2014/main" id="{6F2FCAD2-0009-4DD7-A59A-39BC24AA658F}"/>
              </a:ext>
            </a:extLst>
          </p:cNvPr>
          <p:cNvSpPr txBox="1">
            <a:spLocks/>
          </p:cNvSpPr>
          <p:nvPr/>
        </p:nvSpPr>
        <p:spPr bwMode="auto">
          <a:xfrm>
            <a:off x="1571625" y="2000250"/>
            <a:ext cx="75723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hu-HU" altLang="hu-HU" sz="3200"/>
              <a:t>isteni és emberi természet van benne</a:t>
            </a:r>
          </a:p>
        </p:txBody>
      </p:sp>
      <p:sp>
        <p:nvSpPr>
          <p:cNvPr id="8" name="Cím 1">
            <a:extLst>
              <a:ext uri="{FF2B5EF4-FFF2-40B4-BE49-F238E27FC236}">
                <a16:creationId xmlns:a16="http://schemas.microsoft.com/office/drawing/2014/main" id="{0EDC0CCA-ED24-4BB8-9689-AB13161437B0}"/>
              </a:ext>
            </a:extLst>
          </p:cNvPr>
          <p:cNvSpPr txBox="1">
            <a:spLocks/>
          </p:cNvSpPr>
          <p:nvPr/>
        </p:nvSpPr>
        <p:spPr bwMode="auto">
          <a:xfrm>
            <a:off x="1571625" y="2500313"/>
            <a:ext cx="75723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hu-HU" altLang="hu-HU" sz="3200"/>
              <a:t>egylényegű az Atyával</a:t>
            </a:r>
          </a:p>
        </p:txBody>
      </p:sp>
      <p:sp>
        <p:nvSpPr>
          <p:cNvPr id="10" name="Cím 1">
            <a:extLst>
              <a:ext uri="{FF2B5EF4-FFF2-40B4-BE49-F238E27FC236}">
                <a16:creationId xmlns:a16="http://schemas.microsoft.com/office/drawing/2014/main" id="{084F652D-B862-41E6-A0A7-C853C93CDD75}"/>
              </a:ext>
            </a:extLst>
          </p:cNvPr>
          <p:cNvSpPr txBox="1">
            <a:spLocks/>
          </p:cNvSpPr>
          <p:nvPr/>
        </p:nvSpPr>
        <p:spPr bwMode="auto">
          <a:xfrm>
            <a:off x="4500563" y="500063"/>
            <a:ext cx="278606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hu-HU" altLang="hu-HU" sz="3200"/>
              <a:t>‒ mit jelent?</a:t>
            </a:r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C05FBD63-3847-4D6F-A747-09F97731D4E6}"/>
              </a:ext>
            </a:extLst>
          </p:cNvPr>
          <p:cNvSpPr txBox="1">
            <a:spLocks/>
          </p:cNvSpPr>
          <p:nvPr/>
        </p:nvSpPr>
        <p:spPr bwMode="auto">
          <a:xfrm>
            <a:off x="1571625" y="3000375"/>
            <a:ext cx="75723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hu-HU" altLang="hu-HU" sz="3200"/>
              <a:t>Szentháromság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9" grpId="0"/>
      <p:bldP spid="8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7A099BC-A486-4E77-A266-890FD5435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25" y="0"/>
            <a:ext cx="8143875" cy="500063"/>
          </a:xfrm>
        </p:spPr>
        <p:txBody>
          <a:bodyPr/>
          <a:lstStyle/>
          <a:p>
            <a:pPr algn="l"/>
            <a:r>
              <a:rPr lang="hu-HU" altLang="hu-HU" sz="3200"/>
              <a:t>szakadár (eretnek) tanok</a:t>
            </a:r>
            <a:endParaRPr lang="hu-HU" altLang="hu-HU"/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F2B528C4-5D9F-47D1-A698-F5AF5CC84C7D}"/>
              </a:ext>
            </a:extLst>
          </p:cNvPr>
          <p:cNvSpPr txBox="1">
            <a:spLocks/>
          </p:cNvSpPr>
          <p:nvPr/>
        </p:nvSpPr>
        <p:spPr bwMode="auto">
          <a:xfrm>
            <a:off x="1643063" y="500063"/>
            <a:ext cx="750093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altLang="hu-HU" sz="3200">
                <a:solidFill>
                  <a:schemeClr val="tx2"/>
                </a:solidFill>
              </a:rPr>
              <a:t>ariánusok</a:t>
            </a:r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id="{E55171D2-A113-4B0F-98AD-FFAC76233C12}"/>
              </a:ext>
            </a:extLst>
          </p:cNvPr>
          <p:cNvSpPr txBox="1">
            <a:spLocks/>
          </p:cNvSpPr>
          <p:nvPr/>
        </p:nvSpPr>
        <p:spPr bwMode="auto">
          <a:xfrm>
            <a:off x="2071688" y="1357313"/>
            <a:ext cx="735806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altLang="hu-HU" sz="3100">
                <a:solidFill>
                  <a:schemeClr val="tx2"/>
                </a:solidFill>
              </a:rPr>
              <a:t>Fia: emberek között az első</a:t>
            </a:r>
          </a:p>
        </p:txBody>
      </p:sp>
      <p:sp>
        <p:nvSpPr>
          <p:cNvPr id="12" name="Cím 1">
            <a:extLst>
              <a:ext uri="{FF2B5EF4-FFF2-40B4-BE49-F238E27FC236}">
                <a16:creationId xmlns:a16="http://schemas.microsoft.com/office/drawing/2014/main" id="{7B41F17B-8297-45D5-826B-009EEDFF821B}"/>
              </a:ext>
            </a:extLst>
          </p:cNvPr>
          <p:cNvSpPr txBox="1">
            <a:spLocks/>
          </p:cNvSpPr>
          <p:nvPr/>
        </p:nvSpPr>
        <p:spPr bwMode="auto">
          <a:xfrm>
            <a:off x="2071688" y="928688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altLang="hu-HU" sz="3200">
                <a:solidFill>
                  <a:schemeClr val="tx2"/>
                </a:solidFill>
              </a:rPr>
              <a:t>egy az Isten</a:t>
            </a:r>
          </a:p>
        </p:txBody>
      </p:sp>
      <p:sp>
        <p:nvSpPr>
          <p:cNvPr id="8" name="Cím 1">
            <a:extLst>
              <a:ext uri="{FF2B5EF4-FFF2-40B4-BE49-F238E27FC236}">
                <a16:creationId xmlns:a16="http://schemas.microsoft.com/office/drawing/2014/main" id="{2C8F24A7-C395-42A3-855C-CD07C0AD1215}"/>
              </a:ext>
            </a:extLst>
          </p:cNvPr>
          <p:cNvSpPr txBox="1">
            <a:spLocks/>
          </p:cNvSpPr>
          <p:nvPr/>
        </p:nvSpPr>
        <p:spPr bwMode="auto">
          <a:xfrm>
            <a:off x="2071688" y="1857375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altLang="hu-HU" sz="3200">
                <a:solidFill>
                  <a:schemeClr val="tx2"/>
                </a:solidFill>
              </a:rPr>
              <a:t>K-i Birod., germánok, gótok</a:t>
            </a:r>
          </a:p>
        </p:txBody>
      </p:sp>
      <p:sp>
        <p:nvSpPr>
          <p:cNvPr id="9" name="Cím 1">
            <a:extLst>
              <a:ext uri="{FF2B5EF4-FFF2-40B4-BE49-F238E27FC236}">
                <a16:creationId xmlns:a16="http://schemas.microsoft.com/office/drawing/2014/main" id="{A844843B-626E-4BA7-8416-5E3B635C95BC}"/>
              </a:ext>
            </a:extLst>
          </p:cNvPr>
          <p:cNvSpPr txBox="1">
            <a:spLocks/>
          </p:cNvSpPr>
          <p:nvPr/>
        </p:nvSpPr>
        <p:spPr bwMode="auto">
          <a:xfrm>
            <a:off x="1643063" y="2357438"/>
            <a:ext cx="750093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altLang="hu-HU" sz="3200">
                <a:solidFill>
                  <a:schemeClr val="tx2"/>
                </a:solidFill>
              </a:rPr>
              <a:t>monofiziták</a:t>
            </a:r>
          </a:p>
        </p:txBody>
      </p:sp>
      <p:sp>
        <p:nvSpPr>
          <p:cNvPr id="10" name="Cím 1">
            <a:extLst>
              <a:ext uri="{FF2B5EF4-FFF2-40B4-BE49-F238E27FC236}">
                <a16:creationId xmlns:a16="http://schemas.microsoft.com/office/drawing/2014/main" id="{4681ACF6-823E-4848-868A-B6C842FF3642}"/>
              </a:ext>
            </a:extLst>
          </p:cNvPr>
          <p:cNvSpPr txBox="1">
            <a:spLocks/>
          </p:cNvSpPr>
          <p:nvPr/>
        </p:nvSpPr>
        <p:spPr bwMode="auto">
          <a:xfrm>
            <a:off x="2071688" y="2857500"/>
            <a:ext cx="635793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altLang="hu-HU" sz="3200">
                <a:solidFill>
                  <a:schemeClr val="tx2"/>
                </a:solidFill>
              </a:rPr>
              <a:t>Jézusban csak isteni természet</a:t>
            </a:r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A11CB25B-B464-483B-BBCB-0374E214FBED}"/>
              </a:ext>
            </a:extLst>
          </p:cNvPr>
          <p:cNvSpPr txBox="1">
            <a:spLocks/>
          </p:cNvSpPr>
          <p:nvPr/>
        </p:nvSpPr>
        <p:spPr bwMode="auto">
          <a:xfrm>
            <a:off x="2071688" y="3357563"/>
            <a:ext cx="62865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altLang="hu-HU" sz="3200">
                <a:solidFill>
                  <a:schemeClr val="tx2"/>
                </a:solidFill>
              </a:rPr>
              <a:t>Egyiptom, Szíria</a:t>
            </a:r>
          </a:p>
        </p:txBody>
      </p:sp>
      <p:sp>
        <p:nvSpPr>
          <p:cNvPr id="13" name="Cím 1">
            <a:extLst>
              <a:ext uri="{FF2B5EF4-FFF2-40B4-BE49-F238E27FC236}">
                <a16:creationId xmlns:a16="http://schemas.microsoft.com/office/drawing/2014/main" id="{7121619B-22FF-48AD-8A57-12F8DE96ADD3}"/>
              </a:ext>
            </a:extLst>
          </p:cNvPr>
          <p:cNvSpPr txBox="1">
            <a:spLocks/>
          </p:cNvSpPr>
          <p:nvPr/>
        </p:nvSpPr>
        <p:spPr bwMode="auto">
          <a:xfrm>
            <a:off x="2071688" y="3857625"/>
            <a:ext cx="62865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altLang="hu-HU" sz="3200">
                <a:solidFill>
                  <a:schemeClr val="tx2"/>
                </a:solidFill>
              </a:rPr>
              <a:t>etiópok, örmények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12" grpId="0"/>
      <p:bldP spid="8" grpId="0"/>
      <p:bldP spid="9" grpId="0"/>
      <p:bldP spid="10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EFF2EDA-B98A-4EE1-926E-C46288976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688" y="0"/>
            <a:ext cx="8215312" cy="500063"/>
          </a:xfrm>
        </p:spPr>
        <p:txBody>
          <a:bodyPr/>
          <a:lstStyle/>
          <a:p>
            <a:pPr algn="l"/>
            <a:r>
              <a:rPr lang="hu-HU" altLang="hu-HU" sz="3200"/>
              <a:t>donatisták</a:t>
            </a:r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DF617D77-F559-4275-8466-BF1104795497}"/>
              </a:ext>
            </a:extLst>
          </p:cNvPr>
          <p:cNvSpPr txBox="1">
            <a:spLocks/>
          </p:cNvSpPr>
          <p:nvPr/>
        </p:nvSpPr>
        <p:spPr bwMode="auto">
          <a:xfrm>
            <a:off x="1643063" y="500063"/>
            <a:ext cx="750093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altLang="hu-HU" sz="3200">
                <a:solidFill>
                  <a:schemeClr val="tx2"/>
                </a:solidFill>
              </a:rPr>
              <a:t>árulók nem lehetnek papok</a:t>
            </a:r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id="{A78517B6-4143-4E98-9FF3-F81A44AB0701}"/>
              </a:ext>
            </a:extLst>
          </p:cNvPr>
          <p:cNvSpPr txBox="1">
            <a:spLocks/>
          </p:cNvSpPr>
          <p:nvPr/>
        </p:nvSpPr>
        <p:spPr bwMode="auto">
          <a:xfrm>
            <a:off x="928688" y="1357313"/>
            <a:ext cx="850106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altLang="hu-HU" sz="3100">
                <a:solidFill>
                  <a:schemeClr val="tx2"/>
                </a:solidFill>
              </a:rPr>
              <a:t>∑: szakadárok birod. peremén</a:t>
            </a:r>
          </a:p>
        </p:txBody>
      </p:sp>
      <p:sp>
        <p:nvSpPr>
          <p:cNvPr id="12" name="Cím 1">
            <a:extLst>
              <a:ext uri="{FF2B5EF4-FFF2-40B4-BE49-F238E27FC236}">
                <a16:creationId xmlns:a16="http://schemas.microsoft.com/office/drawing/2014/main" id="{DD894BF1-6060-4505-91AF-32165B45BA51}"/>
              </a:ext>
            </a:extLst>
          </p:cNvPr>
          <p:cNvSpPr txBox="1">
            <a:spLocks/>
          </p:cNvSpPr>
          <p:nvPr/>
        </p:nvSpPr>
        <p:spPr bwMode="auto">
          <a:xfrm>
            <a:off x="1643063" y="928688"/>
            <a:ext cx="750093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altLang="hu-HU" sz="3200">
                <a:solidFill>
                  <a:schemeClr val="tx2"/>
                </a:solidFill>
              </a:rPr>
              <a:t>É-Afrika</a:t>
            </a:r>
          </a:p>
        </p:txBody>
      </p:sp>
      <p:sp>
        <p:nvSpPr>
          <p:cNvPr id="8" name="Cím 1">
            <a:extLst>
              <a:ext uri="{FF2B5EF4-FFF2-40B4-BE49-F238E27FC236}">
                <a16:creationId xmlns:a16="http://schemas.microsoft.com/office/drawing/2014/main" id="{DE18FB62-B870-4F8F-81F9-3A4259D94C5A}"/>
              </a:ext>
            </a:extLst>
          </p:cNvPr>
          <p:cNvSpPr txBox="1">
            <a:spLocks/>
          </p:cNvSpPr>
          <p:nvPr/>
        </p:nvSpPr>
        <p:spPr bwMode="auto">
          <a:xfrm>
            <a:off x="1428750" y="1857375"/>
            <a:ext cx="77152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altLang="hu-HU" sz="3200">
                <a:solidFill>
                  <a:schemeClr val="tx2"/>
                </a:solidFill>
              </a:rPr>
              <a:t>teológia mögött más ellentét?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12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DBC6695-792A-489F-AC4B-6BD359A35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63"/>
          </a:xfrm>
        </p:spPr>
        <p:txBody>
          <a:bodyPr/>
          <a:lstStyle/>
          <a:p>
            <a:pPr algn="l"/>
            <a:r>
              <a:rPr lang="hu-HU" altLang="hu-HU" sz="3200" b="1"/>
              <a:t>3. A vallásosság változása</a:t>
            </a:r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C9E465DF-7267-418A-8C44-9912B353FDF6}"/>
              </a:ext>
            </a:extLst>
          </p:cNvPr>
          <p:cNvSpPr txBox="1">
            <a:spLocks/>
          </p:cNvSpPr>
          <p:nvPr/>
        </p:nvSpPr>
        <p:spPr bwMode="auto">
          <a:xfrm>
            <a:off x="0" y="500063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altLang="hu-HU" sz="3200">
                <a:solidFill>
                  <a:schemeClr val="tx2"/>
                </a:solidFill>
              </a:rPr>
              <a:t>Szűz Mária tisztelete</a:t>
            </a:r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id="{EE7A4FAB-AEC1-4D51-B5E1-AE05EED9B1DB}"/>
              </a:ext>
            </a:extLst>
          </p:cNvPr>
          <p:cNvSpPr txBox="1">
            <a:spLocks/>
          </p:cNvSpPr>
          <p:nvPr/>
        </p:nvSpPr>
        <p:spPr bwMode="auto">
          <a:xfrm>
            <a:off x="0" y="1357313"/>
            <a:ext cx="94297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altLang="hu-HU" sz="3100">
                <a:solidFill>
                  <a:schemeClr val="tx2"/>
                </a:solidFill>
              </a:rPr>
              <a:t>szentek biztosan üdvözülnek → ima hozzájuk</a:t>
            </a:r>
          </a:p>
        </p:txBody>
      </p:sp>
      <p:sp>
        <p:nvSpPr>
          <p:cNvPr id="12" name="Cím 1">
            <a:extLst>
              <a:ext uri="{FF2B5EF4-FFF2-40B4-BE49-F238E27FC236}">
                <a16:creationId xmlns:a16="http://schemas.microsoft.com/office/drawing/2014/main" id="{7DD7ACED-0352-4587-804C-0D14C86E6AC5}"/>
              </a:ext>
            </a:extLst>
          </p:cNvPr>
          <p:cNvSpPr txBox="1">
            <a:spLocks/>
          </p:cNvSpPr>
          <p:nvPr/>
        </p:nvSpPr>
        <p:spPr bwMode="auto">
          <a:xfrm>
            <a:off x="0" y="928688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altLang="hu-HU" sz="3200">
                <a:solidFill>
                  <a:schemeClr val="tx2"/>
                </a:solidFill>
              </a:rPr>
              <a:t>vértanúk tisztelete</a:t>
            </a:r>
          </a:p>
        </p:txBody>
      </p:sp>
      <p:sp>
        <p:nvSpPr>
          <p:cNvPr id="8" name="Cím 1">
            <a:extLst>
              <a:ext uri="{FF2B5EF4-FFF2-40B4-BE49-F238E27FC236}">
                <a16:creationId xmlns:a16="http://schemas.microsoft.com/office/drawing/2014/main" id="{18F7E7D7-58B4-43E9-8134-2AD97169B94A}"/>
              </a:ext>
            </a:extLst>
          </p:cNvPr>
          <p:cNvSpPr txBox="1">
            <a:spLocks/>
          </p:cNvSpPr>
          <p:nvPr/>
        </p:nvSpPr>
        <p:spPr bwMode="auto">
          <a:xfrm>
            <a:off x="0" y="1857375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altLang="hu-HU" sz="3200">
                <a:solidFill>
                  <a:schemeClr val="tx2"/>
                </a:solidFill>
              </a:rPr>
              <a:t>remeték, szerzetesek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12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06D3C82-6455-4971-81C7-6CC26FF9B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63"/>
          </a:xfrm>
        </p:spPr>
        <p:txBody>
          <a:bodyPr/>
          <a:lstStyle/>
          <a:p>
            <a:pPr algn="l"/>
            <a:r>
              <a:rPr lang="hu-HU" altLang="hu-HU" sz="3200" b="1"/>
              <a:t>4. Kultúra és kereszténység</a:t>
            </a:r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CB5309C9-0FF1-42A9-AAF7-E7A80F8D6918}"/>
              </a:ext>
            </a:extLst>
          </p:cNvPr>
          <p:cNvSpPr txBox="1">
            <a:spLocks/>
          </p:cNvSpPr>
          <p:nvPr/>
        </p:nvSpPr>
        <p:spPr bwMode="auto">
          <a:xfrm>
            <a:off x="0" y="500063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altLang="hu-HU" sz="3200">
                <a:solidFill>
                  <a:schemeClr val="tx2"/>
                </a:solidFill>
              </a:rPr>
              <a:t>keresztények olvassanak-e pogány szerzőket?</a:t>
            </a:r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id="{CB237BBF-0EC4-4C28-AF50-2C30A1958E5E}"/>
              </a:ext>
            </a:extLst>
          </p:cNvPr>
          <p:cNvSpPr txBox="1">
            <a:spLocks/>
          </p:cNvSpPr>
          <p:nvPr/>
        </p:nvSpPr>
        <p:spPr bwMode="auto">
          <a:xfrm>
            <a:off x="714375" y="1357313"/>
            <a:ext cx="87153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altLang="hu-HU" sz="3100">
                <a:solidFill>
                  <a:schemeClr val="tx2"/>
                </a:solidFill>
              </a:rPr>
              <a:t>NY: igen</a:t>
            </a:r>
          </a:p>
        </p:txBody>
      </p:sp>
      <p:sp>
        <p:nvSpPr>
          <p:cNvPr id="12" name="Cím 1">
            <a:extLst>
              <a:ext uri="{FF2B5EF4-FFF2-40B4-BE49-F238E27FC236}">
                <a16:creationId xmlns:a16="http://schemas.microsoft.com/office/drawing/2014/main" id="{4A30BC2C-64FD-42F9-BA60-CF59B21F0CF9}"/>
              </a:ext>
            </a:extLst>
          </p:cNvPr>
          <p:cNvSpPr txBox="1">
            <a:spLocks/>
          </p:cNvSpPr>
          <p:nvPr/>
        </p:nvSpPr>
        <p:spPr bwMode="auto">
          <a:xfrm>
            <a:off x="714375" y="928688"/>
            <a:ext cx="84296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altLang="hu-HU" sz="3200">
                <a:solidFill>
                  <a:schemeClr val="tx2"/>
                </a:solidFill>
              </a:rPr>
              <a:t>K, főleg szerzetesek: ne</a:t>
            </a:r>
          </a:p>
        </p:txBody>
      </p:sp>
      <p:sp>
        <p:nvSpPr>
          <p:cNvPr id="8" name="Cím 1">
            <a:extLst>
              <a:ext uri="{FF2B5EF4-FFF2-40B4-BE49-F238E27FC236}">
                <a16:creationId xmlns:a16="http://schemas.microsoft.com/office/drawing/2014/main" id="{3DD0F809-9741-422D-9730-1F04D74EF9A5}"/>
              </a:ext>
            </a:extLst>
          </p:cNvPr>
          <p:cNvSpPr txBox="1">
            <a:spLocks/>
          </p:cNvSpPr>
          <p:nvPr/>
        </p:nvSpPr>
        <p:spPr bwMode="auto">
          <a:xfrm>
            <a:off x="1428750" y="1857375"/>
            <a:ext cx="77152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altLang="hu-HU" sz="3200">
                <a:solidFill>
                  <a:schemeClr val="tx2"/>
                </a:solidFill>
              </a:rPr>
              <a:t>segít a térítésben, megértésben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12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3901D13-2B42-4EE5-895F-A61E8B236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63"/>
          </a:xfrm>
        </p:spPr>
        <p:txBody>
          <a:bodyPr/>
          <a:lstStyle/>
          <a:p>
            <a:pPr algn="l"/>
            <a:r>
              <a:rPr lang="hu-HU" altLang="hu-HU" sz="3200"/>
              <a:t>Aurelius Augustinus (Szt. Ágoston)</a:t>
            </a:r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6D948BEC-D802-4A16-AD40-BF5C73CFCF68}"/>
              </a:ext>
            </a:extLst>
          </p:cNvPr>
          <p:cNvSpPr txBox="1">
            <a:spLocks/>
          </p:cNvSpPr>
          <p:nvPr/>
        </p:nvSpPr>
        <p:spPr bwMode="auto">
          <a:xfrm>
            <a:off x="714375" y="500063"/>
            <a:ext cx="84296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altLang="hu-HU" sz="3200">
                <a:solidFill>
                  <a:schemeClr val="tx2"/>
                </a:solidFill>
              </a:rPr>
              <a:t>pogány szerzők kellenek</a:t>
            </a:r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id="{C9917283-166E-49BA-BE4E-F9D2DA148643}"/>
              </a:ext>
            </a:extLst>
          </p:cNvPr>
          <p:cNvSpPr txBox="1">
            <a:spLocks/>
          </p:cNvSpPr>
          <p:nvPr/>
        </p:nvSpPr>
        <p:spPr bwMode="auto">
          <a:xfrm>
            <a:off x="1428750" y="1357313"/>
            <a:ext cx="8001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altLang="hu-HU" sz="3100">
                <a:solidFill>
                  <a:schemeClr val="tx2"/>
                </a:solidFill>
              </a:rPr>
              <a:t>papsággal együtt kormányozzon</a:t>
            </a:r>
          </a:p>
        </p:txBody>
      </p:sp>
      <p:sp>
        <p:nvSpPr>
          <p:cNvPr id="12" name="Cím 1">
            <a:extLst>
              <a:ext uri="{FF2B5EF4-FFF2-40B4-BE49-F238E27FC236}">
                <a16:creationId xmlns:a16="http://schemas.microsoft.com/office/drawing/2014/main" id="{CFFF0AC2-BACF-4745-B47C-107A0E8C018C}"/>
              </a:ext>
            </a:extLst>
          </p:cNvPr>
          <p:cNvSpPr txBox="1">
            <a:spLocks/>
          </p:cNvSpPr>
          <p:nvPr/>
        </p:nvSpPr>
        <p:spPr bwMode="auto">
          <a:xfrm>
            <a:off x="714375" y="928688"/>
            <a:ext cx="84296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altLang="hu-HU" sz="3200">
                <a:solidFill>
                  <a:schemeClr val="tx2"/>
                </a:solidFill>
              </a:rPr>
              <a:t>milyen a keresztény uralkodó?</a:t>
            </a:r>
          </a:p>
        </p:txBody>
      </p:sp>
      <p:sp>
        <p:nvSpPr>
          <p:cNvPr id="8" name="Cím 1">
            <a:extLst>
              <a:ext uri="{FF2B5EF4-FFF2-40B4-BE49-F238E27FC236}">
                <a16:creationId xmlns:a16="http://schemas.microsoft.com/office/drawing/2014/main" id="{B7BCB863-2C53-48BD-9FB4-04ED4B4AF46B}"/>
              </a:ext>
            </a:extLst>
          </p:cNvPr>
          <p:cNvSpPr txBox="1">
            <a:spLocks/>
          </p:cNvSpPr>
          <p:nvPr/>
        </p:nvSpPr>
        <p:spPr bwMode="auto">
          <a:xfrm>
            <a:off x="1428750" y="1857375"/>
            <a:ext cx="77152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altLang="hu-HU" sz="3200">
                <a:solidFill>
                  <a:schemeClr val="tx2"/>
                </a:solidFill>
              </a:rPr>
              <a:t>segítse az üdvözülést</a:t>
            </a:r>
          </a:p>
        </p:txBody>
      </p:sp>
      <p:sp>
        <p:nvSpPr>
          <p:cNvPr id="7" name="Cím 1">
            <a:extLst>
              <a:ext uri="{FF2B5EF4-FFF2-40B4-BE49-F238E27FC236}">
                <a16:creationId xmlns:a16="http://schemas.microsoft.com/office/drawing/2014/main" id="{29F92A55-9CCB-4B88-985D-A7607C41B578}"/>
              </a:ext>
            </a:extLst>
          </p:cNvPr>
          <p:cNvSpPr txBox="1">
            <a:spLocks/>
          </p:cNvSpPr>
          <p:nvPr/>
        </p:nvSpPr>
        <p:spPr bwMode="auto">
          <a:xfrm>
            <a:off x="1428750" y="2357438"/>
            <a:ext cx="77152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altLang="hu-HU" sz="3200">
                <a:solidFill>
                  <a:schemeClr val="tx2"/>
                </a:solidFill>
              </a:rPr>
              <a:t>terjessze a kereszts-et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12" grpId="0"/>
      <p:bldP spid="8" grpId="0"/>
      <p:bldP spid="7" grpId="0"/>
    </p:bld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253</Words>
  <Application>Microsoft Office PowerPoint</Application>
  <PresentationFormat>Diavetítés a képernyőre (4:3 oldalarány)</PresentationFormat>
  <Paragraphs>54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1" baseType="lpstr">
      <vt:lpstr>Arial</vt:lpstr>
      <vt:lpstr>Alapértelmezett terv</vt:lpstr>
      <vt:lpstr>A kereszténység a 2-5. században</vt:lpstr>
      <vt:lpstr>PowerPoint-bemutató</vt:lpstr>
      <vt:lpstr>egyház szervezete</vt:lpstr>
      <vt:lpstr>2. Viták és szakadások</vt:lpstr>
      <vt:lpstr>szakadár (eretnek) tanok</vt:lpstr>
      <vt:lpstr>donatisták</vt:lpstr>
      <vt:lpstr>3. A vallásosság változása</vt:lpstr>
      <vt:lpstr>4. Kultúra és kereszténység</vt:lpstr>
      <vt:lpstr>Aurelius Augustinus (Szt. Ágoston)</vt:lpstr>
    </vt:vector>
  </TitlesOfParts>
  <Company>teszt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Vallás és művelődés</dc:title>
  <dc:creator>CS</dc:creator>
  <cp:lastModifiedBy>Sándor Czeglédi</cp:lastModifiedBy>
  <cp:revision>151</cp:revision>
  <dcterms:created xsi:type="dcterms:W3CDTF">2011-10-16T15:50:57Z</dcterms:created>
  <dcterms:modified xsi:type="dcterms:W3CDTF">2020-01-22T09:10:57Z</dcterms:modified>
</cp:coreProperties>
</file>