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6" r:id="rId3"/>
    <p:sldId id="273" r:id="rId4"/>
    <p:sldId id="274" r:id="rId5"/>
    <p:sldId id="275" r:id="rId6"/>
    <p:sldId id="279" r:id="rId7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31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A17BBC2-2692-4A18-B37F-4B90DDC419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0259B6-8F4C-46C6-AB2D-858C1735E7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0D17EF-1C08-441F-B06F-DEACB7DA0F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7E03D4-14BF-49C7-98D1-EAEA72F2733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12332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51AF87-F18F-4C8E-8CD0-6D4FFECBFD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0BCC63C-D503-4688-A247-7FB6C6A1B5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BA092F-8DE6-4927-BE76-0F0621DE55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95DD1F-020C-4B64-81C3-882C0CE30A2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07062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4DCD8D-4769-4925-9455-B6B1413BE4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015C38-9BB0-48DB-8BDE-D8FD05F180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5322AA-3E56-4D2A-88E1-126850C117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29C695-4349-47A4-810D-F1299F094B34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793016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8A0D8A-BDFF-448E-AFC1-98450C7F3D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5C0963-A063-4903-8E29-00F4E7BDE2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74423D8-F61F-4BD7-8792-C153AFB5C9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AF7E2A-C239-40CB-86A3-FFC92B39FB9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92272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927E45-5954-4D71-AF0F-E4DC2FE8C9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2C2BB1-18EC-40AB-98F3-6EA594F1E1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9ED707-AF20-4EB5-8FB0-F81814BE2D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5124EF-E3FA-498C-848B-29906CFED21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84312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932E11-1BA8-4CFE-A2A3-5D7392A21B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A91858-38C1-431A-9A89-8D0D175635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863EA6-E793-447D-86FE-1503A78AB2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AC4950-CCB1-40DA-AA53-C77B58CB966D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1256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FDBE0BE-603B-40D5-824E-8921907DD9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ED72316-908E-4E0F-AB0D-C25FDE04B8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B049626-EB59-4B63-81B9-1EF3005681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CDDDDD-FECF-41BE-B540-BD60C6F366BD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78076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632D415-2277-46E4-BA9B-063257DB88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E313193-C2CE-4CB5-8DAD-EB4366C403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A1A189B-2EAA-45F3-AD25-90A331876D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5FAFBE-57EB-4054-9B42-DD5F758248E7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181619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1B1A3D2-CA4A-464E-B203-2608268516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C475E5F-BD0F-487C-B9D3-9F16EFDF87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65BFF32-128A-4781-918B-1D52FA37F5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F211B9-0DD0-49DF-8008-2B8F465F3E0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15143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712E2D-5567-4FF2-A9B6-88EE73B6E7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F7334E-732D-491B-9E88-995A14062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0DA1D7-58B1-4EED-BE6A-72FEDDD435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893531-262C-46D0-9BC2-0B1F8D6129E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56768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417EF5-CBAB-43E0-A61E-C5315EC8BF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DE931C-12AD-4C77-B14B-2AAF4D72C8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F9182C-4DF7-48F4-AC92-8A5FF0448D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9C8FA-C56E-405B-82D1-60A01699BC8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141905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7BF920C-192C-4C90-A675-292054D7D6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4AFE9A1-DB53-4702-BDC0-E2F1256550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0034333-DD19-4D49-97B1-8EE6D11A5C7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9AD5A64-7769-4DD1-A7AF-E436FE30351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C9F892D-D68C-49B0-848D-DC68316EC3F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1A699D9-DF3D-4CD6-A94F-DBE3EC976DB6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86B8512-C5AE-487E-A600-272ADDAFBF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142875" y="0"/>
            <a:ext cx="9572625" cy="654050"/>
          </a:xfrm>
        </p:spPr>
        <p:txBody>
          <a:bodyPr/>
          <a:lstStyle/>
          <a:p>
            <a:pPr eaLnBrk="1" hangingPunct="1"/>
            <a:r>
              <a:rPr lang="hu-HU" altLang="hu-HU" sz="3400" b="1">
                <a:solidFill>
                  <a:schemeClr val="bg1"/>
                </a:solidFill>
              </a:rPr>
              <a:t>A kereszténység kialakulása és terjedése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1529FE48-66EA-48A5-A0A9-6F1A2CFBE8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571500"/>
            <a:ext cx="8229600" cy="3571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u-HU" altLang="hu-HU" b="1"/>
              <a:t>1. A zsidóság Jézus korában</a:t>
            </a:r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9EFCB611-C5F6-4557-81FF-8FCFD215C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71563"/>
            <a:ext cx="857250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hu-HU" altLang="hu-HU" sz="3200"/>
              <a:t>zsidók:</a:t>
            </a:r>
          </a:p>
        </p:txBody>
      </p:sp>
      <p:sp>
        <p:nvSpPr>
          <p:cNvPr id="2053" name="Rectangle 6">
            <a:extLst>
              <a:ext uri="{FF2B5EF4-FFF2-40B4-BE49-F238E27FC236}">
                <a16:creationId xmlns:a16="http://schemas.microsoft.com/office/drawing/2014/main" id="{4F51DEB8-48EB-4ED1-9A32-3B6705F64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75" y="2143125"/>
            <a:ext cx="8072438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hu-HU" altLang="hu-HU" sz="3200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A2742E94-840A-4DCA-ABD7-41EFD96FDF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2000250"/>
            <a:ext cx="864393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hu-HU" altLang="hu-HU" sz="3200"/>
              <a:t>Heródes királyságában</a:t>
            </a:r>
          </a:p>
          <a:p>
            <a:pPr eaLnBrk="1" hangingPunct="1">
              <a:spcBef>
                <a:spcPct val="20000"/>
              </a:spcBef>
            </a:pPr>
            <a:endParaRPr lang="hu-HU" altLang="hu-HU" sz="3200"/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4951ECBE-8F7E-47B6-B12B-CB95D72EA2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1500188"/>
            <a:ext cx="8643937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hu-HU" altLang="hu-HU" sz="3200"/>
              <a:t>Jeruzsálem és környékén, R-i uralom alatt</a:t>
            </a:r>
          </a:p>
          <a:p>
            <a:pPr eaLnBrk="1" hangingPunct="1">
              <a:spcBef>
                <a:spcPct val="20000"/>
              </a:spcBef>
            </a:pPr>
            <a:endParaRPr lang="hu-HU" altLang="hu-HU" sz="320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E2DF905-AF72-4507-A1C9-3510161607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2500313"/>
            <a:ext cx="64293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hu-HU" altLang="hu-HU" sz="3200"/>
              <a:t>szétszóródva</a:t>
            </a:r>
          </a:p>
          <a:p>
            <a:pPr eaLnBrk="1" hangingPunct="1">
              <a:spcBef>
                <a:spcPct val="20000"/>
              </a:spcBef>
            </a:pPr>
            <a:endParaRPr lang="hu-HU" altLang="hu-HU" sz="3200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20866938-91A6-41FF-BF07-C5F7DF452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4438" y="3000375"/>
            <a:ext cx="32861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hu-HU" altLang="hu-HU" sz="3200"/>
              <a:t>zsinagóga</a:t>
            </a:r>
          </a:p>
          <a:p>
            <a:pPr eaLnBrk="1" hangingPunct="1">
              <a:spcBef>
                <a:spcPct val="20000"/>
              </a:spcBef>
            </a:pPr>
            <a:endParaRPr lang="hu-HU" altLang="hu-HU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  <p:bldP spid="18437" grpId="0" build="p"/>
      <p:bldP spid="8" grpId="0" build="p"/>
      <p:bldP spid="15" grpId="0" build="p"/>
      <p:bldP spid="9" grpId="0" build="p"/>
      <p:bldP spid="1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>
            <a:extLst>
              <a:ext uri="{FF2B5EF4-FFF2-40B4-BE49-F238E27FC236}">
                <a16:creationId xmlns:a16="http://schemas.microsoft.com/office/drawing/2014/main" id="{F6219FE2-D161-44FD-AA19-E325A129F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" y="2000250"/>
            <a:ext cx="8215313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hu-HU" altLang="hu-HU" sz="3200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B804AD1C-68F6-40B7-A9C1-CC361F06B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358313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hu-HU" altLang="hu-HU" sz="3200"/>
              <a:t>több irányzat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EBA4401B-8022-4B67-B70E-766501B5D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500063"/>
            <a:ext cx="8643937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hu-HU" altLang="hu-HU" sz="3200"/>
              <a:t>szadduceusok: együttműködni a R-iakkal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6DCE5E14-C5DA-4C6C-AADE-8E94F0617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1000125"/>
            <a:ext cx="8643937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hu-HU" altLang="hu-HU" sz="3200"/>
              <a:t>farizeusok: a törvény pontos betartása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ECEBC8B6-DE2E-44DD-BFFB-2F2AE4B766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1500188"/>
            <a:ext cx="8358187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hu-HU" altLang="hu-HU" sz="3200"/>
              <a:t>qumrani közösség: kivonul</a:t>
            </a:r>
          </a:p>
        </p:txBody>
      </p:sp>
      <p:sp>
        <p:nvSpPr>
          <p:cNvPr id="3079" name="Rectangle 6">
            <a:extLst>
              <a:ext uri="{FF2B5EF4-FFF2-40B4-BE49-F238E27FC236}">
                <a16:creationId xmlns:a16="http://schemas.microsoft.com/office/drawing/2014/main" id="{05F9FEFD-C467-4554-B2EA-710B7C97F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2428875"/>
            <a:ext cx="785812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hu-HU" altLang="hu-HU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build="p"/>
      <p:bldP spid="12" grpId="0" build="p"/>
      <p:bldP spid="1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DAB1A1EE-E9C3-400A-AB4D-53209D1E74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00063"/>
          </a:xfrm>
        </p:spPr>
        <p:txBody>
          <a:bodyPr/>
          <a:lstStyle/>
          <a:p>
            <a:pPr algn="l" eaLnBrk="1" hangingPunct="1"/>
            <a:r>
              <a:rPr lang="es-ES" altLang="hu-HU" sz="3200" b="1"/>
              <a:t>2. Jézus élete és tanítása</a:t>
            </a:r>
            <a:endParaRPr lang="hu-HU" altLang="hu-HU" sz="3200" b="1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59B3B834-3DB9-4A89-B4F7-10E063B576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00063"/>
            <a:ext cx="914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 sz="3200">
                <a:solidFill>
                  <a:schemeClr val="tx2"/>
                </a:solidFill>
              </a:rPr>
              <a:t>forrás: az evangéliumok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F3B99BC-8FCD-45D6-8E49-42BA2BA36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00125"/>
            <a:ext cx="914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 sz="3200">
                <a:solidFill>
                  <a:schemeClr val="tx2"/>
                </a:solidFill>
              </a:rPr>
              <a:t>a Törvény lényege a szeretet 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F4094D1D-1F38-4A2C-B729-78D4CDEAB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1357313"/>
            <a:ext cx="8643937" cy="550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u-HU" altLang="hu-HU" sz="3200">
              <a:solidFill>
                <a:schemeClr val="tx2"/>
              </a:solidFill>
            </a:endParaRPr>
          </a:p>
        </p:txBody>
      </p:sp>
      <p:sp>
        <p:nvSpPr>
          <p:cNvPr id="4102" name="Szövegdoboz 17">
            <a:extLst>
              <a:ext uri="{FF2B5EF4-FFF2-40B4-BE49-F238E27FC236}">
                <a16:creationId xmlns:a16="http://schemas.microsoft.com/office/drawing/2014/main" id="{4F86A2DF-DED3-44E3-8B96-CF315C425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00188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 sz="3200">
                <a:solidFill>
                  <a:srgbClr val="000000"/>
                </a:solidFill>
              </a:rPr>
              <a:t>Messiás (Krisztus)</a:t>
            </a:r>
            <a:endParaRPr lang="hu-HU" altLang="hu-HU"/>
          </a:p>
        </p:txBody>
      </p:sp>
      <p:sp>
        <p:nvSpPr>
          <p:cNvPr id="7" name="Szövegdoboz 17">
            <a:extLst>
              <a:ext uri="{FF2B5EF4-FFF2-40B4-BE49-F238E27FC236}">
                <a16:creationId xmlns:a16="http://schemas.microsoft.com/office/drawing/2014/main" id="{22167743-2BF0-4368-8519-2F9E91671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00250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 sz="3200">
                <a:solidFill>
                  <a:srgbClr val="000000"/>
                </a:solidFill>
              </a:rPr>
              <a:t>megtérés, újjászületés</a:t>
            </a:r>
            <a:endParaRPr lang="hu-HU" altLang="hu-HU"/>
          </a:p>
        </p:txBody>
      </p:sp>
      <p:sp>
        <p:nvSpPr>
          <p:cNvPr id="8" name="Szövegdoboz 17">
            <a:extLst>
              <a:ext uri="{FF2B5EF4-FFF2-40B4-BE49-F238E27FC236}">
                <a16:creationId xmlns:a16="http://schemas.microsoft.com/office/drawing/2014/main" id="{7D84F849-2CA6-4A99-9A79-C5054A642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500313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 sz="3200">
                <a:solidFill>
                  <a:srgbClr val="000000"/>
                </a:solidFill>
              </a:rPr>
              <a:t>12 apostol</a:t>
            </a:r>
            <a:endParaRPr lang="hu-HU" altLang="hu-HU"/>
          </a:p>
        </p:txBody>
      </p:sp>
      <p:sp>
        <p:nvSpPr>
          <p:cNvPr id="9" name="Szövegdoboz 17">
            <a:extLst>
              <a:ext uri="{FF2B5EF4-FFF2-40B4-BE49-F238E27FC236}">
                <a16:creationId xmlns:a16="http://schemas.microsoft.com/office/drawing/2014/main" id="{EFA99427-2268-4F09-B515-1D5B11BD04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71813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 sz="3200"/>
              <a:t>Jézus ↔ főpapok, farizeusok</a:t>
            </a:r>
            <a:endParaRPr lang="hu-HU" altLang="hu-HU"/>
          </a:p>
        </p:txBody>
      </p:sp>
      <p:sp>
        <p:nvSpPr>
          <p:cNvPr id="11" name="Szövegdoboz 17">
            <a:extLst>
              <a:ext uri="{FF2B5EF4-FFF2-40B4-BE49-F238E27FC236}">
                <a16:creationId xmlns:a16="http://schemas.microsoft.com/office/drawing/2014/main" id="{F9DE66C9-8DD6-42F5-9134-E3106AE4A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643313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hu-HU" altLang="hu-HU" sz="3200"/>
              <a:t>utolsó vacsora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8" grpId="0"/>
      <p:bldP spid="10" grpId="0"/>
      <p:bldP spid="4102" grpId="0"/>
      <p:bldP spid="7" grpId="0"/>
      <p:bldP spid="8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0F009C4-0A9B-41AF-B39D-F897142B6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63"/>
          </a:xfrm>
        </p:spPr>
        <p:txBody>
          <a:bodyPr/>
          <a:lstStyle/>
          <a:p>
            <a:pPr algn="l"/>
            <a:r>
              <a:rPr lang="hu-HU" altLang="hu-HU" sz="3200" b="1"/>
              <a:t>3. Jézus halála és feltámadása</a:t>
            </a:r>
          </a:p>
        </p:txBody>
      </p:sp>
      <p:sp>
        <p:nvSpPr>
          <p:cNvPr id="4" name="Cím 1">
            <a:extLst>
              <a:ext uri="{FF2B5EF4-FFF2-40B4-BE49-F238E27FC236}">
                <a16:creationId xmlns:a16="http://schemas.microsoft.com/office/drawing/2014/main" id="{655E9E41-D5D3-4ED7-B575-AAAD322E614F}"/>
              </a:ext>
            </a:extLst>
          </p:cNvPr>
          <p:cNvSpPr txBox="1">
            <a:spLocks/>
          </p:cNvSpPr>
          <p:nvPr/>
        </p:nvSpPr>
        <p:spPr bwMode="auto">
          <a:xfrm>
            <a:off x="0" y="500063"/>
            <a:ext cx="635793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hu-HU" altLang="hu-HU" sz="3200"/>
              <a:t>keresztre feszítés (nagypéntek)</a:t>
            </a:r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8C198041-67F9-4050-B277-8501E696DF71}"/>
              </a:ext>
            </a:extLst>
          </p:cNvPr>
          <p:cNvSpPr txBox="1">
            <a:spLocks/>
          </p:cNvSpPr>
          <p:nvPr/>
        </p:nvSpPr>
        <p:spPr bwMode="auto">
          <a:xfrm>
            <a:off x="428625" y="1000125"/>
            <a:ext cx="87153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hu-HU" altLang="hu-HU" sz="3200"/>
              <a:t>Templom kárpitja kettéhasad → Ő a Megváltó</a:t>
            </a:r>
          </a:p>
        </p:txBody>
      </p:sp>
      <p:sp>
        <p:nvSpPr>
          <p:cNvPr id="7" name="Cím 1">
            <a:extLst>
              <a:ext uri="{FF2B5EF4-FFF2-40B4-BE49-F238E27FC236}">
                <a16:creationId xmlns:a16="http://schemas.microsoft.com/office/drawing/2014/main" id="{E2AAF9F2-9B93-4790-9C0C-2304BD2D16AB}"/>
              </a:ext>
            </a:extLst>
          </p:cNvPr>
          <p:cNvSpPr txBox="1">
            <a:spLocks/>
          </p:cNvSpPr>
          <p:nvPr/>
        </p:nvSpPr>
        <p:spPr bwMode="auto">
          <a:xfrm>
            <a:off x="0" y="1500188"/>
            <a:ext cx="87153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hu-HU" altLang="hu-HU" sz="3200"/>
              <a:t>3. nap: feltámad (Húsvét vasárnap)</a:t>
            </a:r>
          </a:p>
        </p:txBody>
      </p:sp>
      <p:sp>
        <p:nvSpPr>
          <p:cNvPr id="9" name="Cím 1">
            <a:extLst>
              <a:ext uri="{FF2B5EF4-FFF2-40B4-BE49-F238E27FC236}">
                <a16:creationId xmlns:a16="http://schemas.microsoft.com/office/drawing/2014/main" id="{972E2F33-494A-4EB5-8F9B-F8ED7344B3DF}"/>
              </a:ext>
            </a:extLst>
          </p:cNvPr>
          <p:cNvSpPr txBox="1">
            <a:spLocks/>
          </p:cNvSpPr>
          <p:nvPr/>
        </p:nvSpPr>
        <p:spPr bwMode="auto">
          <a:xfrm>
            <a:off x="0" y="2000250"/>
            <a:ext cx="87153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hu-HU" altLang="hu-HU" sz="3200"/>
              <a:t>40. nap: felmegy a mennyekbe</a:t>
            </a:r>
          </a:p>
        </p:txBody>
      </p:sp>
      <p:sp>
        <p:nvSpPr>
          <p:cNvPr id="10" name="Cím 1">
            <a:extLst>
              <a:ext uri="{FF2B5EF4-FFF2-40B4-BE49-F238E27FC236}">
                <a16:creationId xmlns:a16="http://schemas.microsoft.com/office/drawing/2014/main" id="{FDF0DF71-6CAB-488B-9E7B-F119F986DACB}"/>
              </a:ext>
            </a:extLst>
          </p:cNvPr>
          <p:cNvSpPr txBox="1">
            <a:spLocks/>
          </p:cNvSpPr>
          <p:nvPr/>
        </p:nvSpPr>
        <p:spPr bwMode="auto">
          <a:xfrm>
            <a:off x="0" y="2500313"/>
            <a:ext cx="87153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hu-HU" altLang="hu-HU" sz="3200"/>
              <a:t>50. nap: kiárad a Szentlélek (Pünkösd)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BA13845-8AC7-4DA6-B127-44EF0E50C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63"/>
          </a:xfrm>
        </p:spPr>
        <p:txBody>
          <a:bodyPr/>
          <a:lstStyle/>
          <a:p>
            <a:pPr algn="l"/>
            <a:r>
              <a:rPr lang="hu-HU" altLang="hu-HU" sz="3200" b="1"/>
              <a:t>4. A keresztyénség terjedése</a:t>
            </a:r>
            <a:endParaRPr lang="hu-HU" altLang="hu-HU" b="1"/>
          </a:p>
        </p:txBody>
      </p:sp>
      <p:sp>
        <p:nvSpPr>
          <p:cNvPr id="4" name="Cím 1">
            <a:extLst>
              <a:ext uri="{FF2B5EF4-FFF2-40B4-BE49-F238E27FC236}">
                <a16:creationId xmlns:a16="http://schemas.microsoft.com/office/drawing/2014/main" id="{1E26FF24-3E5F-4D92-8C3E-15EBD8B330EF}"/>
              </a:ext>
            </a:extLst>
          </p:cNvPr>
          <p:cNvSpPr txBox="1">
            <a:spLocks/>
          </p:cNvSpPr>
          <p:nvPr/>
        </p:nvSpPr>
        <p:spPr bwMode="auto">
          <a:xfrm>
            <a:off x="0" y="500063"/>
            <a:ext cx="914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u-HU" altLang="hu-HU" sz="3200">
                <a:solidFill>
                  <a:schemeClr val="tx2"/>
                </a:solidFill>
              </a:rPr>
              <a:t>kezdetben a zsidók közt</a:t>
            </a:r>
          </a:p>
        </p:txBody>
      </p:sp>
      <p:sp>
        <p:nvSpPr>
          <p:cNvPr id="6" name="Cím 1">
            <a:extLst>
              <a:ext uri="{FF2B5EF4-FFF2-40B4-BE49-F238E27FC236}">
                <a16:creationId xmlns:a16="http://schemas.microsoft.com/office/drawing/2014/main" id="{9C383DC7-B717-4305-A8E6-99809ECB86D1}"/>
              </a:ext>
            </a:extLst>
          </p:cNvPr>
          <p:cNvSpPr txBox="1">
            <a:spLocks/>
          </p:cNvSpPr>
          <p:nvPr/>
        </p:nvSpPr>
        <p:spPr bwMode="auto">
          <a:xfrm>
            <a:off x="0" y="1357313"/>
            <a:ext cx="94297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u-HU" altLang="hu-HU" sz="3100">
                <a:solidFill>
                  <a:schemeClr val="tx2"/>
                </a:solidFill>
              </a:rPr>
              <a:t>Jézust követi: Christianus → keresztény, keresztyén</a:t>
            </a:r>
          </a:p>
        </p:txBody>
      </p:sp>
      <p:sp>
        <p:nvSpPr>
          <p:cNvPr id="12" name="Cím 1">
            <a:extLst>
              <a:ext uri="{FF2B5EF4-FFF2-40B4-BE49-F238E27FC236}">
                <a16:creationId xmlns:a16="http://schemas.microsoft.com/office/drawing/2014/main" id="{6AFC064E-6015-43EC-99E9-8CCAB40A7808}"/>
              </a:ext>
            </a:extLst>
          </p:cNvPr>
          <p:cNvSpPr txBox="1">
            <a:spLocks/>
          </p:cNvSpPr>
          <p:nvPr/>
        </p:nvSpPr>
        <p:spPr bwMode="auto">
          <a:xfrm>
            <a:off x="0" y="928688"/>
            <a:ext cx="85010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u-HU" altLang="hu-HU" sz="3200"/>
              <a:t>Pál apostol: a pogányok közt</a:t>
            </a:r>
            <a:endParaRPr lang="hu-HU" altLang="hu-HU" sz="3200">
              <a:solidFill>
                <a:schemeClr val="tx2"/>
              </a:solidFill>
            </a:endParaRPr>
          </a:p>
        </p:txBody>
      </p:sp>
      <p:sp>
        <p:nvSpPr>
          <p:cNvPr id="7" name="Cím 1">
            <a:extLst>
              <a:ext uri="{FF2B5EF4-FFF2-40B4-BE49-F238E27FC236}">
                <a16:creationId xmlns:a16="http://schemas.microsoft.com/office/drawing/2014/main" id="{F34F3776-CB98-4A99-A348-F3FC975415DA}"/>
              </a:ext>
            </a:extLst>
          </p:cNvPr>
          <p:cNvSpPr txBox="1">
            <a:spLocks/>
          </p:cNvSpPr>
          <p:nvPr/>
        </p:nvSpPr>
        <p:spPr bwMode="auto">
          <a:xfrm>
            <a:off x="0" y="1857375"/>
            <a:ext cx="94297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u-HU" altLang="hu-HU" sz="3200">
                <a:solidFill>
                  <a:schemeClr val="tx2"/>
                </a:solidFill>
              </a:rPr>
              <a:t>Újszövetség</a:t>
            </a:r>
          </a:p>
        </p:txBody>
      </p:sp>
      <p:sp>
        <p:nvSpPr>
          <p:cNvPr id="8" name="Cím 1">
            <a:extLst>
              <a:ext uri="{FF2B5EF4-FFF2-40B4-BE49-F238E27FC236}">
                <a16:creationId xmlns:a16="http://schemas.microsoft.com/office/drawing/2014/main" id="{23CED0FD-5AB2-4DA3-816D-ECA90A4F9336}"/>
              </a:ext>
            </a:extLst>
          </p:cNvPr>
          <p:cNvSpPr txBox="1">
            <a:spLocks/>
          </p:cNvSpPr>
          <p:nvPr/>
        </p:nvSpPr>
        <p:spPr bwMode="auto">
          <a:xfrm>
            <a:off x="0" y="2420938"/>
            <a:ext cx="914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u-HU" altLang="hu-HU" sz="3200">
                <a:solidFill>
                  <a:schemeClr val="tx2"/>
                </a:solidFill>
              </a:rPr>
              <a:t>Kr.u. 70: jeruzsálemi Templom lerombolása</a:t>
            </a:r>
          </a:p>
        </p:txBody>
      </p:sp>
      <p:sp>
        <p:nvSpPr>
          <p:cNvPr id="9" name="Cím 1">
            <a:extLst>
              <a:ext uri="{FF2B5EF4-FFF2-40B4-BE49-F238E27FC236}">
                <a16:creationId xmlns:a16="http://schemas.microsoft.com/office/drawing/2014/main" id="{7DAC9C9F-CDD2-4043-AD2F-883BDD44AF4E}"/>
              </a:ext>
            </a:extLst>
          </p:cNvPr>
          <p:cNvSpPr txBox="1">
            <a:spLocks/>
          </p:cNvSpPr>
          <p:nvPr/>
        </p:nvSpPr>
        <p:spPr bwMode="auto">
          <a:xfrm>
            <a:off x="468313" y="2924175"/>
            <a:ext cx="867568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u-HU" altLang="hu-HU" sz="3200">
                <a:solidFill>
                  <a:schemeClr val="tx2"/>
                </a:solidFill>
              </a:rPr>
              <a:t>zsidóság nagyrésze a régi hit mellett marad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12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EEEC1D7-469E-4FA0-A536-D63CCEDD2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00063"/>
            <a:ext cx="9144000" cy="500062"/>
          </a:xfrm>
        </p:spPr>
        <p:txBody>
          <a:bodyPr/>
          <a:lstStyle/>
          <a:p>
            <a:pPr algn="l"/>
            <a:r>
              <a:rPr lang="hu-HU" altLang="hu-HU" sz="3200"/>
              <a:t>üldözés oka: nem kérik a többi isten segítségét</a:t>
            </a:r>
          </a:p>
        </p:txBody>
      </p:sp>
      <p:sp>
        <p:nvSpPr>
          <p:cNvPr id="4" name="Cím 1">
            <a:extLst>
              <a:ext uri="{FF2B5EF4-FFF2-40B4-BE49-F238E27FC236}">
                <a16:creationId xmlns:a16="http://schemas.microsoft.com/office/drawing/2014/main" id="{702B85AB-79BE-4BEA-9358-8ACA37A75D0E}"/>
              </a:ext>
            </a:extLst>
          </p:cNvPr>
          <p:cNvSpPr txBox="1">
            <a:spLocks/>
          </p:cNvSpPr>
          <p:nvPr/>
        </p:nvSpPr>
        <p:spPr bwMode="auto">
          <a:xfrm>
            <a:off x="0" y="1000125"/>
            <a:ext cx="72151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u-HU" altLang="hu-HU" sz="3200"/>
              <a:t>3. sz.: nagy tömegben</a:t>
            </a:r>
            <a:endParaRPr lang="hu-HU" altLang="hu-HU" sz="3200">
              <a:solidFill>
                <a:schemeClr val="tx2"/>
              </a:solidFill>
            </a:endParaRPr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03D6B5E4-4A76-4F66-8300-0E84977B7AF7}"/>
              </a:ext>
            </a:extLst>
          </p:cNvPr>
          <p:cNvSpPr txBox="1">
            <a:spLocks/>
          </p:cNvSpPr>
          <p:nvPr/>
        </p:nvSpPr>
        <p:spPr bwMode="auto">
          <a:xfrm>
            <a:off x="571500" y="1500188"/>
            <a:ext cx="85725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u-HU" altLang="hu-HU" sz="3200">
                <a:solidFill>
                  <a:schemeClr val="tx2"/>
                </a:solidFill>
              </a:rPr>
              <a:t>gyülekezet élén diakónus v. presbiter</a:t>
            </a:r>
          </a:p>
        </p:txBody>
      </p:sp>
      <p:sp>
        <p:nvSpPr>
          <p:cNvPr id="7" name="Cím 1">
            <a:extLst>
              <a:ext uri="{FF2B5EF4-FFF2-40B4-BE49-F238E27FC236}">
                <a16:creationId xmlns:a16="http://schemas.microsoft.com/office/drawing/2014/main" id="{618EE8DF-6E1E-468B-BADC-C73E0D0D28E0}"/>
              </a:ext>
            </a:extLst>
          </p:cNvPr>
          <p:cNvSpPr txBox="1">
            <a:spLocks/>
          </p:cNvSpPr>
          <p:nvPr/>
        </p:nvSpPr>
        <p:spPr bwMode="auto">
          <a:xfrm>
            <a:off x="571500" y="2000250"/>
            <a:ext cx="85725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u-HU" altLang="hu-HU" sz="3200">
                <a:solidFill>
                  <a:schemeClr val="tx2"/>
                </a:solidFill>
              </a:rPr>
              <a:t>egy városban élők fölött püspök v. érsek</a:t>
            </a:r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37E56C15-CF88-40CB-9276-36D6EDBC62F8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714375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hu-HU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terjedés a Birodalom K-i részén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11" grpId="0"/>
    </p:bld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</TotalTime>
  <Words>190</Words>
  <Application>Microsoft Office PowerPoint</Application>
  <PresentationFormat>Diavetítés a képernyőre (4:3 oldalarány)</PresentationFormat>
  <Paragraphs>37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9" baseType="lpstr">
      <vt:lpstr>Arial</vt:lpstr>
      <vt:lpstr>Calibri</vt:lpstr>
      <vt:lpstr>Alapértelmezett terv</vt:lpstr>
      <vt:lpstr>A kereszténység kialakulása és terjedése</vt:lpstr>
      <vt:lpstr>PowerPoint-bemutató</vt:lpstr>
      <vt:lpstr>2. Jézus élete és tanítása</vt:lpstr>
      <vt:lpstr>3. Jézus halála és feltámadása</vt:lpstr>
      <vt:lpstr>4. A keresztyénség terjedése</vt:lpstr>
      <vt:lpstr>üldözés oka: nem kérik a többi isten segítségét</vt:lpstr>
    </vt:vector>
  </TitlesOfParts>
  <Company>teszt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Vallás és művelődés</dc:title>
  <dc:creator>CS</dc:creator>
  <cp:lastModifiedBy>Sándor Czeglédi</cp:lastModifiedBy>
  <cp:revision>139</cp:revision>
  <dcterms:created xsi:type="dcterms:W3CDTF">2011-10-16T15:50:57Z</dcterms:created>
  <dcterms:modified xsi:type="dcterms:W3CDTF">2020-01-22T08:53:10Z</dcterms:modified>
</cp:coreProperties>
</file>