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FF"/>
    <a:srgbClr val="008000"/>
    <a:srgbClr val="66FF33"/>
    <a:srgbClr val="33CCFF"/>
    <a:srgbClr val="FF66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AB9B8-9BAB-48DE-9907-D4E9792B9DE1}" type="datetimeFigureOut">
              <a:rPr lang="hu-HU" smtClean="0"/>
              <a:t>2020. 03. 10.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D9B9A-8D4E-46A9-BBC5-A36F5138E23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1493169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AB9B8-9BAB-48DE-9907-D4E9792B9DE1}" type="datetimeFigureOut">
              <a:rPr lang="hu-HU" smtClean="0"/>
              <a:t>2020. 03. 10.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D9B9A-8D4E-46A9-BBC5-A36F5138E23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2737223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AB9B8-9BAB-48DE-9907-D4E9792B9DE1}" type="datetimeFigureOut">
              <a:rPr lang="hu-HU" smtClean="0"/>
              <a:t>2020. 03. 10.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D9B9A-8D4E-46A9-BBC5-A36F5138E23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4934322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AB9B8-9BAB-48DE-9907-D4E9792B9DE1}" type="datetimeFigureOut">
              <a:rPr lang="hu-HU" smtClean="0"/>
              <a:t>2020. 03. 10.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D9B9A-8D4E-46A9-BBC5-A36F5138E23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973081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AB9B8-9BAB-48DE-9907-D4E9792B9DE1}" type="datetimeFigureOut">
              <a:rPr lang="hu-HU" smtClean="0"/>
              <a:t>2020. 03. 10.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D9B9A-8D4E-46A9-BBC5-A36F5138E23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3955932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AB9B8-9BAB-48DE-9907-D4E9792B9DE1}" type="datetimeFigureOut">
              <a:rPr lang="hu-HU" smtClean="0"/>
              <a:t>2020. 03. 10.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D9B9A-8D4E-46A9-BBC5-A36F5138E23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2959561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AB9B8-9BAB-48DE-9907-D4E9792B9DE1}" type="datetimeFigureOut">
              <a:rPr lang="hu-HU" smtClean="0"/>
              <a:t>2020. 03. 10.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D9B9A-8D4E-46A9-BBC5-A36F5138E23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9786420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AB9B8-9BAB-48DE-9907-D4E9792B9DE1}" type="datetimeFigureOut">
              <a:rPr lang="hu-HU" smtClean="0"/>
              <a:t>2020. 03. 10.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D9B9A-8D4E-46A9-BBC5-A36F5138E23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498790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AB9B8-9BAB-48DE-9907-D4E9792B9DE1}" type="datetimeFigureOut">
              <a:rPr lang="hu-HU" smtClean="0"/>
              <a:t>2020. 03. 10.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D9B9A-8D4E-46A9-BBC5-A36F5138E23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9420282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AB9B8-9BAB-48DE-9907-D4E9792B9DE1}" type="datetimeFigureOut">
              <a:rPr lang="hu-HU" smtClean="0"/>
              <a:t>2020. 03. 10.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D9B9A-8D4E-46A9-BBC5-A36F5138E23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6949335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AB9B8-9BAB-48DE-9907-D4E9792B9DE1}" type="datetimeFigureOut">
              <a:rPr lang="hu-HU" smtClean="0"/>
              <a:t>2020. 03. 10.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D9B9A-8D4E-46A9-BBC5-A36F5138E23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0525349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fracture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1AB9B8-9BAB-48DE-9907-D4E9792B9DE1}" type="datetimeFigureOut">
              <a:rPr lang="hu-HU" smtClean="0"/>
              <a:t>2020. 03. 10.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7D9B9A-8D4E-46A9-BBC5-A36F5138E23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13052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fracture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A gyarmatosítás újabb hulláma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981273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301006"/>
          </a:xfrm>
        </p:spPr>
        <p:txBody>
          <a:bodyPr/>
          <a:lstStyle/>
          <a:p>
            <a:r>
              <a:rPr lang="hu-HU" dirty="0" smtClean="0"/>
              <a:t>Franciaország és gyarmatai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925144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hu-HU" dirty="0" smtClean="0">
                <a:solidFill>
                  <a:srgbClr val="008000"/>
                </a:solidFill>
              </a:rPr>
              <a:t>Cél: visszavágni (</a:t>
            </a:r>
            <a:r>
              <a:rPr lang="hu-HU" dirty="0" err="1" smtClean="0">
                <a:solidFill>
                  <a:srgbClr val="008000"/>
                </a:solidFill>
              </a:rPr>
              <a:t>revans</a:t>
            </a:r>
            <a:r>
              <a:rPr lang="hu-HU" dirty="0" smtClean="0">
                <a:solidFill>
                  <a:srgbClr val="008000"/>
                </a:solidFill>
              </a:rPr>
              <a:t>) Németországnak</a:t>
            </a:r>
          </a:p>
          <a:p>
            <a:pPr lvl="1">
              <a:lnSpc>
                <a:spcPct val="150000"/>
              </a:lnSpc>
            </a:pPr>
            <a:r>
              <a:rPr lang="hu-HU" dirty="0" smtClean="0"/>
              <a:t>Elzász és Lotaringia elvesztése miatt</a:t>
            </a:r>
          </a:p>
          <a:p>
            <a:pPr lvl="1">
              <a:lnSpc>
                <a:spcPct val="150000"/>
              </a:lnSpc>
            </a:pPr>
            <a:r>
              <a:rPr lang="hu-HU" dirty="0" smtClean="0"/>
              <a:t>Németország gazdasága és lakossága gyorsabban növekszik</a:t>
            </a:r>
          </a:p>
          <a:p>
            <a:pPr>
              <a:lnSpc>
                <a:spcPct val="150000"/>
              </a:lnSpc>
            </a:pPr>
            <a:r>
              <a:rPr lang="hu-HU" dirty="0" smtClean="0"/>
              <a:t>A flotta mellett óriási szárazföldi haderőt tartott fenn</a:t>
            </a:r>
          </a:p>
          <a:p>
            <a:pPr>
              <a:lnSpc>
                <a:spcPct val="150000"/>
              </a:lnSpc>
            </a:pPr>
            <a:r>
              <a:rPr lang="hu-HU" dirty="0" smtClean="0"/>
              <a:t>Gyarmatai: </a:t>
            </a:r>
            <a:r>
              <a:rPr lang="hu-HU" dirty="0" err="1" smtClean="0"/>
              <a:t>Indokína</a:t>
            </a:r>
            <a:r>
              <a:rPr lang="hu-HU" dirty="0" smtClean="0"/>
              <a:t>, Észak-Afrika</a:t>
            </a:r>
          </a:p>
          <a:p>
            <a:pPr>
              <a:lnSpc>
                <a:spcPct val="150000"/>
              </a:lnSpc>
            </a:pPr>
            <a:r>
              <a:rPr lang="hu-HU" dirty="0" smtClean="0"/>
              <a:t>Szuezi-csatorna megépítése (1869)</a:t>
            </a:r>
          </a:p>
          <a:p>
            <a:pPr>
              <a:lnSpc>
                <a:spcPct val="150000"/>
              </a:lnSpc>
            </a:pPr>
            <a:r>
              <a:rPr lang="hu-HU" dirty="0" smtClean="0"/>
              <a:t>Afrikában kerülték az összeütközést a britekkel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34476857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Egyéb gyarmatok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hu-HU" dirty="0" smtClean="0">
                <a:solidFill>
                  <a:srgbClr val="FF6600"/>
                </a:solidFill>
              </a:rPr>
              <a:t>Hollandia: </a:t>
            </a:r>
            <a:r>
              <a:rPr lang="hu-HU" dirty="0" smtClean="0"/>
              <a:t>Holland-India</a:t>
            </a:r>
            <a:r>
              <a:rPr lang="hu-HU" dirty="0"/>
              <a:t> </a:t>
            </a:r>
            <a:r>
              <a:rPr lang="hu-HU" dirty="0" smtClean="0"/>
              <a:t>(Indonézia)</a:t>
            </a:r>
          </a:p>
          <a:p>
            <a:pPr>
              <a:lnSpc>
                <a:spcPct val="150000"/>
              </a:lnSpc>
            </a:pPr>
            <a:r>
              <a:rPr lang="hu-HU" dirty="0" smtClean="0">
                <a:solidFill>
                  <a:srgbClr val="3399FF"/>
                </a:solidFill>
              </a:rPr>
              <a:t>Belgium: </a:t>
            </a:r>
            <a:r>
              <a:rPr lang="hu-HU" dirty="0" smtClean="0"/>
              <a:t>Belga Kongó</a:t>
            </a:r>
          </a:p>
          <a:p>
            <a:pPr>
              <a:lnSpc>
                <a:spcPct val="150000"/>
              </a:lnSpc>
            </a:pPr>
            <a:r>
              <a:rPr lang="hu-HU" dirty="0" smtClean="0">
                <a:solidFill>
                  <a:srgbClr val="008000"/>
                </a:solidFill>
              </a:rPr>
              <a:t>Olaszország: </a:t>
            </a:r>
            <a:r>
              <a:rPr lang="hu-HU" dirty="0" smtClean="0"/>
              <a:t>Líbia, Eritrea, Szomália</a:t>
            </a:r>
          </a:p>
          <a:p>
            <a:pPr>
              <a:lnSpc>
                <a:spcPct val="150000"/>
              </a:lnSpc>
            </a:pPr>
            <a:r>
              <a:rPr lang="hu-HU" dirty="0" smtClean="0">
                <a:solidFill>
                  <a:schemeClr val="accent6">
                    <a:lumMod val="50000"/>
                  </a:schemeClr>
                </a:solidFill>
              </a:rPr>
              <a:t>Németország: </a:t>
            </a:r>
            <a:r>
              <a:rPr lang="hu-HU" dirty="0" smtClean="0"/>
              <a:t>Kamerun, Német Délnyugat-Afrika (Namíbia), Togo, Német Kelet-Afrika (Tanzánia)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16632020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gyarmatosítás új vonásai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60000"/>
              </a:lnSpc>
            </a:pPr>
            <a:r>
              <a:rPr lang="hu-HU" dirty="0" smtClean="0"/>
              <a:t>A gazdasági fejlődés alapja a gyarmatok birtoklása</a:t>
            </a:r>
          </a:p>
          <a:p>
            <a:pPr lvl="1"/>
            <a:r>
              <a:rPr lang="hu-HU" dirty="0"/>
              <a:t>a</a:t>
            </a:r>
            <a:r>
              <a:rPr lang="hu-HU" dirty="0" smtClean="0"/>
              <a:t>z anyaország nyersanyagszállítói és felvevőpiacai</a:t>
            </a:r>
          </a:p>
          <a:p>
            <a:pPr lvl="1"/>
            <a:r>
              <a:rPr lang="hu-HU" dirty="0"/>
              <a:t>c</a:t>
            </a:r>
            <a:r>
              <a:rPr lang="hu-HU" dirty="0" smtClean="0"/>
              <a:t>él: egyre több terület szerzése</a:t>
            </a:r>
          </a:p>
          <a:p>
            <a:pPr>
              <a:lnSpc>
                <a:spcPct val="150000"/>
              </a:lnSpc>
            </a:pPr>
            <a:r>
              <a:rPr lang="hu-HU" dirty="0" smtClean="0">
                <a:solidFill>
                  <a:srgbClr val="0000FF"/>
                </a:solidFill>
              </a:rPr>
              <a:t>Korábbi nagy gyarmatosítók</a:t>
            </a:r>
          </a:p>
          <a:p>
            <a:pPr lvl="1"/>
            <a:r>
              <a:rPr lang="hu-HU" dirty="0" smtClean="0"/>
              <a:t>Nagy-Britannia és Franciaország</a:t>
            </a:r>
          </a:p>
          <a:p>
            <a:pPr lvl="1"/>
            <a:r>
              <a:rPr lang="hu-HU" dirty="0" smtClean="0"/>
              <a:t>Spanyolország és Portugália (meggyengültek)</a:t>
            </a:r>
          </a:p>
          <a:p>
            <a:pPr>
              <a:lnSpc>
                <a:spcPct val="160000"/>
              </a:lnSpc>
            </a:pPr>
            <a:r>
              <a:rPr lang="hu-HU" dirty="0" smtClean="0">
                <a:solidFill>
                  <a:srgbClr val="FF0000"/>
                </a:solidFill>
              </a:rPr>
              <a:t>Feltörekvő gyarmatosítók</a:t>
            </a:r>
          </a:p>
          <a:p>
            <a:pPr lvl="1"/>
            <a:r>
              <a:rPr lang="hu-HU" dirty="0" smtClean="0"/>
              <a:t>Németország, Olaszország</a:t>
            </a:r>
          </a:p>
          <a:p>
            <a:pPr lvl="1"/>
            <a:endParaRPr lang="hu-HU" dirty="0" smtClean="0"/>
          </a:p>
          <a:p>
            <a:pPr lvl="1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621778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gyarmatosítás új vonásai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/>
          </a:bodyPr>
          <a:lstStyle/>
          <a:p>
            <a:r>
              <a:rPr lang="hu-HU" dirty="0" smtClean="0"/>
              <a:t>Újabb területeket már csak a mástól való elvétellel lehet szerezni</a:t>
            </a:r>
          </a:p>
          <a:p>
            <a:r>
              <a:rPr lang="hu-HU" dirty="0"/>
              <a:t>Egyre nagyobb </a:t>
            </a:r>
            <a:r>
              <a:rPr lang="hu-HU" dirty="0" smtClean="0"/>
              <a:t>a </a:t>
            </a:r>
            <a:r>
              <a:rPr lang="hu-HU" dirty="0"/>
              <a:t>feszültség a nagyhatalmak </a:t>
            </a:r>
            <a:r>
              <a:rPr lang="hu-HU" dirty="0" smtClean="0"/>
              <a:t>között</a:t>
            </a:r>
          </a:p>
          <a:p>
            <a:pPr>
              <a:lnSpc>
                <a:spcPct val="150000"/>
              </a:lnSpc>
            </a:pPr>
            <a:r>
              <a:rPr lang="hu-HU" dirty="0" smtClean="0">
                <a:solidFill>
                  <a:srgbClr val="008000"/>
                </a:solidFill>
              </a:rPr>
              <a:t>A gyarmatosítás ideológiája</a:t>
            </a:r>
          </a:p>
          <a:p>
            <a:pPr lvl="1"/>
            <a:r>
              <a:rPr lang="hu-HU" dirty="0"/>
              <a:t>ő</a:t>
            </a:r>
            <a:r>
              <a:rPr lang="hu-HU" dirty="0" smtClean="0"/>
              <a:t>k civilizálják a barbár világot</a:t>
            </a:r>
          </a:p>
          <a:p>
            <a:pPr lvl="1"/>
            <a:r>
              <a:rPr lang="hu-HU" dirty="0"/>
              <a:t>a</a:t>
            </a:r>
            <a:r>
              <a:rPr lang="hu-HU" dirty="0" smtClean="0"/>
              <a:t> fehér ember felsőbbrendűsége</a:t>
            </a:r>
          </a:p>
          <a:p>
            <a:pPr lvl="1"/>
            <a:r>
              <a:rPr lang="hu-HU" dirty="0" smtClean="0"/>
              <a:t>nacionalizmus</a:t>
            </a:r>
          </a:p>
        </p:txBody>
      </p:sp>
    </p:spTree>
    <p:extLst>
      <p:ext uri="{BB962C8B-B14F-4D97-AF65-F5344CB8AC3E}">
        <p14:creationId xmlns:p14="http://schemas.microsoft.com/office/powerpoint/2010/main" val="47607193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Nagy-Britannia helyzete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1600200"/>
            <a:ext cx="8686800" cy="4925144"/>
          </a:xfrm>
        </p:spPr>
        <p:txBody>
          <a:bodyPr>
            <a:normAutofit/>
          </a:bodyPr>
          <a:lstStyle/>
          <a:p>
            <a:r>
              <a:rPr lang="hu-HU" dirty="0" smtClean="0"/>
              <a:t>Kiteljesedett a parlamentáris demokrácia</a:t>
            </a:r>
          </a:p>
          <a:p>
            <a:pPr lvl="1"/>
            <a:r>
              <a:rPr lang="hu-HU" dirty="0"/>
              <a:t>á</a:t>
            </a:r>
            <a:r>
              <a:rPr lang="hu-HU" dirty="0" smtClean="0"/>
              <a:t>ltalános a szavazati jog a férfiak számára (1884)</a:t>
            </a:r>
          </a:p>
          <a:p>
            <a:pPr lvl="1"/>
            <a:r>
              <a:rPr lang="hu-HU" dirty="0">
                <a:solidFill>
                  <a:srgbClr val="008000"/>
                </a:solidFill>
              </a:rPr>
              <a:t>m</a:t>
            </a:r>
            <a:r>
              <a:rPr lang="hu-HU" dirty="0" smtClean="0">
                <a:solidFill>
                  <a:srgbClr val="008000"/>
                </a:solidFill>
              </a:rPr>
              <a:t>unkásvédelmi törvények</a:t>
            </a:r>
            <a:r>
              <a:rPr lang="hu-HU" dirty="0" smtClean="0"/>
              <a:t>et vezettek be</a:t>
            </a:r>
          </a:p>
          <a:p>
            <a:pPr lvl="2"/>
            <a:r>
              <a:rPr lang="hu-HU" dirty="0"/>
              <a:t>n</a:t>
            </a:r>
            <a:r>
              <a:rPr lang="hu-HU" dirty="0" smtClean="0"/>
              <a:t>yolcórás munkanap</a:t>
            </a:r>
          </a:p>
          <a:p>
            <a:pPr lvl="2"/>
            <a:r>
              <a:rPr lang="hu-HU" dirty="0"/>
              <a:t>n</a:t>
            </a:r>
            <a:r>
              <a:rPr lang="hu-HU" dirty="0" smtClean="0"/>
              <a:t>yugdíj- és balesetbiztosítás</a:t>
            </a:r>
          </a:p>
          <a:p>
            <a:pPr lvl="2"/>
            <a:r>
              <a:rPr lang="hu-HU" dirty="0" smtClean="0"/>
              <a:t>munkanélküli segély</a:t>
            </a:r>
          </a:p>
          <a:p>
            <a:r>
              <a:rPr lang="hu-HU" dirty="0" smtClean="0"/>
              <a:t>Politikai váltógazdaság alakult ki</a:t>
            </a:r>
          </a:p>
          <a:p>
            <a:pPr lvl="1"/>
            <a:r>
              <a:rPr lang="hu-HU" dirty="0" smtClean="0"/>
              <a:t>liberálisok (</a:t>
            </a:r>
            <a:r>
              <a:rPr lang="hu-HU" dirty="0" err="1" smtClean="0"/>
              <a:t>whigek</a:t>
            </a:r>
            <a:r>
              <a:rPr lang="hu-HU" dirty="0" smtClean="0"/>
              <a:t>) és konzervatívok (</a:t>
            </a:r>
            <a:r>
              <a:rPr lang="hu-HU" dirty="0" err="1" smtClean="0"/>
              <a:t>toryk</a:t>
            </a:r>
            <a:r>
              <a:rPr lang="hu-HU" dirty="0" smtClean="0"/>
              <a:t>)</a:t>
            </a:r>
          </a:p>
          <a:p>
            <a:pPr lvl="1"/>
            <a:r>
              <a:rPr lang="hu-HU" dirty="0"/>
              <a:t>a</a:t>
            </a:r>
            <a:r>
              <a:rPr lang="hu-HU" dirty="0" smtClean="0"/>
              <a:t> Munkáspárt egyre nagyobb erőt képviselt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5081867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Nagy-Britannia és gyarmatbirodalma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06916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hu-HU" dirty="0" smtClean="0"/>
              <a:t>Minden párt támogatta a terjeszkedést</a:t>
            </a:r>
          </a:p>
          <a:p>
            <a:pPr>
              <a:lnSpc>
                <a:spcPct val="150000"/>
              </a:lnSpc>
            </a:pPr>
            <a:r>
              <a:rPr lang="hu-HU" dirty="0" err="1" smtClean="0"/>
              <a:t>Nagy-Br</a:t>
            </a:r>
            <a:r>
              <a:rPr lang="hu-HU" dirty="0" smtClean="0"/>
              <a:t>. távol maradt az európai konfliktusoktól</a:t>
            </a:r>
          </a:p>
          <a:p>
            <a:pPr>
              <a:lnSpc>
                <a:spcPct val="150000"/>
              </a:lnSpc>
            </a:pPr>
            <a:r>
              <a:rPr lang="hu-HU" dirty="0" smtClean="0"/>
              <a:t>A világ legnagyobb területű gyarmatbirodalma lett</a:t>
            </a:r>
          </a:p>
        </p:txBody>
      </p:sp>
    </p:spTree>
    <p:extLst>
      <p:ext uri="{BB962C8B-B14F-4D97-AF65-F5344CB8AC3E}">
        <p14:creationId xmlns:p14="http://schemas.microsoft.com/office/powerpoint/2010/main" val="9597460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Nagy-Britannia és gyarmatbirodalma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1600200"/>
            <a:ext cx="8686800" cy="452596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hu-HU" dirty="0">
                <a:solidFill>
                  <a:srgbClr val="FF0000"/>
                </a:solidFill>
              </a:rPr>
              <a:t>Kanada </a:t>
            </a:r>
            <a:r>
              <a:rPr lang="hu-HU" dirty="0"/>
              <a:t>és</a:t>
            </a:r>
            <a:r>
              <a:rPr lang="hu-HU" dirty="0">
                <a:solidFill>
                  <a:srgbClr val="FF0000"/>
                </a:solidFill>
              </a:rPr>
              <a:t> </a:t>
            </a:r>
            <a:r>
              <a:rPr lang="hu-HU" dirty="0">
                <a:solidFill>
                  <a:srgbClr val="008000"/>
                </a:solidFill>
              </a:rPr>
              <a:t>Ausztrália</a:t>
            </a:r>
          </a:p>
          <a:p>
            <a:pPr lvl="1">
              <a:lnSpc>
                <a:spcPct val="150000"/>
              </a:lnSpc>
            </a:pPr>
            <a:r>
              <a:rPr lang="hu-HU" dirty="0"/>
              <a:t>őslakosok számának drasztikus csökkenése</a:t>
            </a:r>
          </a:p>
          <a:p>
            <a:pPr lvl="1">
              <a:lnSpc>
                <a:spcPct val="150000"/>
              </a:lnSpc>
            </a:pPr>
            <a:r>
              <a:rPr lang="hu-HU" dirty="0"/>
              <a:t>fehér népesség fokozatos növekedése</a:t>
            </a:r>
          </a:p>
          <a:p>
            <a:pPr lvl="1">
              <a:lnSpc>
                <a:spcPct val="150000"/>
              </a:lnSpc>
            </a:pPr>
            <a:r>
              <a:rPr lang="hu-HU" dirty="0"/>
              <a:t>domíniumi státust kaptak </a:t>
            </a:r>
            <a:r>
              <a:rPr lang="hu-HU" dirty="0">
                <a:latin typeface="Arial"/>
                <a:cs typeface="Arial"/>
              </a:rPr>
              <a:t>→ </a:t>
            </a:r>
            <a:r>
              <a:rPr lang="hu-HU" dirty="0"/>
              <a:t>lazább függőség</a:t>
            </a:r>
          </a:p>
          <a:p>
            <a:pPr lvl="2">
              <a:lnSpc>
                <a:spcPct val="150000"/>
              </a:lnSpc>
            </a:pPr>
            <a:r>
              <a:rPr lang="hu-HU" dirty="0"/>
              <a:t>saját parlament </a:t>
            </a:r>
            <a:r>
              <a:rPr lang="hu-HU"/>
              <a:t>és </a:t>
            </a:r>
            <a:r>
              <a:rPr lang="hu-HU" smtClean="0"/>
              <a:t>felelős </a:t>
            </a:r>
            <a:r>
              <a:rPr lang="hu-HU" dirty="0"/>
              <a:t>kormányzat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5809744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Nagy-Britannia és gyarmatbirodalma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hu-HU" dirty="0" smtClean="0"/>
              <a:t>A legértékesebb gyarmat India volt</a:t>
            </a:r>
          </a:p>
          <a:p>
            <a:pPr>
              <a:lnSpc>
                <a:spcPct val="150000"/>
              </a:lnSpc>
            </a:pPr>
            <a:r>
              <a:rPr lang="hu-HU" dirty="0" smtClean="0"/>
              <a:t>A brit gyáripar tönkretette a helyi kézműipart</a:t>
            </a:r>
          </a:p>
          <a:p>
            <a:pPr lvl="1">
              <a:lnSpc>
                <a:spcPct val="150000"/>
              </a:lnSpc>
            </a:pPr>
            <a:r>
              <a:rPr lang="hu-HU" dirty="0"/>
              <a:t>g</a:t>
            </a:r>
            <a:r>
              <a:rPr lang="hu-HU" dirty="0" smtClean="0"/>
              <a:t>yapottermelés a gabona rovására </a:t>
            </a:r>
            <a:r>
              <a:rPr lang="hu-HU" dirty="0" smtClean="0">
                <a:latin typeface="Arial"/>
                <a:cs typeface="Arial"/>
              </a:rPr>
              <a:t>→ </a:t>
            </a:r>
            <a:r>
              <a:rPr lang="hu-HU" dirty="0" smtClean="0"/>
              <a:t>éhínségek</a:t>
            </a:r>
          </a:p>
          <a:p>
            <a:pPr lvl="1">
              <a:lnSpc>
                <a:spcPct val="150000"/>
              </a:lnSpc>
            </a:pPr>
            <a:r>
              <a:rPr lang="hu-HU" dirty="0"/>
              <a:t>b</a:t>
            </a:r>
            <a:r>
              <a:rPr lang="hu-HU" dirty="0" smtClean="0"/>
              <a:t>ennszülött katonák lázadása (</a:t>
            </a:r>
            <a:r>
              <a:rPr lang="hu-HU" dirty="0" err="1" smtClean="0"/>
              <a:t>szipojfelkelés</a:t>
            </a:r>
            <a:r>
              <a:rPr lang="hu-HU" dirty="0" smtClean="0"/>
              <a:t>, 1857)</a:t>
            </a:r>
          </a:p>
        </p:txBody>
      </p:sp>
      <p:sp>
        <p:nvSpPr>
          <p:cNvPr id="5" name="Szövegdoboz 4"/>
          <p:cNvSpPr txBox="1"/>
          <p:nvPr/>
        </p:nvSpPr>
        <p:spPr>
          <a:xfrm>
            <a:off x="6038528" y="626041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2475662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/>
              <a:t>Nagy-Britannia és </a:t>
            </a:r>
            <a:r>
              <a:rPr lang="hu-HU" dirty="0" smtClean="0"/>
              <a:t>India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1600200"/>
            <a:ext cx="8686800" cy="452596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hu-HU" dirty="0">
                <a:solidFill>
                  <a:srgbClr val="008000"/>
                </a:solidFill>
              </a:rPr>
              <a:t>Koronagyarmat</a:t>
            </a:r>
            <a:r>
              <a:rPr lang="hu-HU" dirty="0"/>
              <a:t> lett (közvetlen állami irányítás)</a:t>
            </a:r>
          </a:p>
          <a:p>
            <a:pPr lvl="1">
              <a:lnSpc>
                <a:spcPct val="150000"/>
              </a:lnSpc>
            </a:pPr>
            <a:r>
              <a:rPr lang="hu-HU" dirty="0"/>
              <a:t>a vezetésbe bevonták a helyi vezető réteget is</a:t>
            </a:r>
          </a:p>
          <a:p>
            <a:pPr lvl="1">
              <a:lnSpc>
                <a:spcPct val="150000"/>
              </a:lnSpc>
            </a:pPr>
            <a:r>
              <a:rPr lang="hu-HU" dirty="0"/>
              <a:t>sokan angliai iskolákban tanultak</a:t>
            </a:r>
          </a:p>
          <a:p>
            <a:pPr lvl="1">
              <a:lnSpc>
                <a:spcPct val="150000"/>
              </a:lnSpc>
            </a:pPr>
            <a:r>
              <a:rPr lang="hu-HU" dirty="0"/>
              <a:t>az európai kultúrán nevelkedett értelmiség alakult ki</a:t>
            </a:r>
          </a:p>
          <a:p>
            <a:pPr>
              <a:lnSpc>
                <a:spcPct val="150000"/>
              </a:lnSpc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0374262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Nagy-Britannia és Afrika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1484784"/>
            <a:ext cx="9144000" cy="4968552"/>
          </a:xfrm>
        </p:spPr>
        <p:txBody>
          <a:bodyPr>
            <a:normAutofit fontScale="92500"/>
          </a:bodyPr>
          <a:lstStyle/>
          <a:p>
            <a:r>
              <a:rPr lang="hu-HU" dirty="0" smtClean="0">
                <a:solidFill>
                  <a:srgbClr val="008000"/>
                </a:solidFill>
              </a:rPr>
              <a:t>Afrika meghódítása</a:t>
            </a:r>
          </a:p>
          <a:p>
            <a:pPr lvl="1"/>
            <a:r>
              <a:rPr lang="hu-HU" dirty="0"/>
              <a:t>k</a:t>
            </a:r>
            <a:r>
              <a:rPr lang="hu-HU" dirty="0" smtClean="0"/>
              <a:t>ettős cél</a:t>
            </a:r>
          </a:p>
          <a:p>
            <a:pPr lvl="2"/>
            <a:r>
              <a:rPr lang="hu-HU" dirty="0" smtClean="0"/>
              <a:t>Kelet-Afrika és a stratégiai pontok megszerzése</a:t>
            </a:r>
          </a:p>
          <a:p>
            <a:pPr lvl="2"/>
            <a:r>
              <a:rPr lang="hu-HU" dirty="0" err="1" smtClean="0"/>
              <a:t>Kairó-Fokváros</a:t>
            </a:r>
            <a:r>
              <a:rPr lang="hu-HU" dirty="0" smtClean="0"/>
              <a:t> vasútvonal megépítése</a:t>
            </a:r>
          </a:p>
          <a:p>
            <a:pPr>
              <a:lnSpc>
                <a:spcPct val="160000"/>
              </a:lnSpc>
            </a:pPr>
            <a:r>
              <a:rPr lang="hu-HU" dirty="0" smtClean="0">
                <a:solidFill>
                  <a:srgbClr val="0000FF"/>
                </a:solidFill>
              </a:rPr>
              <a:t>Szuezi-csatorna és Egyiptom megszerzése</a:t>
            </a:r>
          </a:p>
          <a:p>
            <a:pPr lvl="1"/>
            <a:r>
              <a:rPr lang="hu-HU" dirty="0"/>
              <a:t>f</a:t>
            </a:r>
            <a:r>
              <a:rPr lang="hu-HU" dirty="0" smtClean="0"/>
              <a:t>ontos támaszpont India felé</a:t>
            </a:r>
          </a:p>
          <a:p>
            <a:pPr>
              <a:lnSpc>
                <a:spcPct val="160000"/>
              </a:lnSpc>
            </a:pPr>
            <a:r>
              <a:rPr lang="hu-HU" dirty="0" smtClean="0">
                <a:solidFill>
                  <a:srgbClr val="008000"/>
                </a:solidFill>
              </a:rPr>
              <a:t>Búr háború (1899-1902)</a:t>
            </a:r>
          </a:p>
          <a:p>
            <a:pPr lvl="1"/>
            <a:r>
              <a:rPr lang="hu-HU" dirty="0"/>
              <a:t>a</a:t>
            </a:r>
            <a:r>
              <a:rPr lang="hu-HU" dirty="0" smtClean="0"/>
              <a:t>ngol győzelem a holland telepesek (búrok) felett</a:t>
            </a:r>
          </a:p>
          <a:p>
            <a:pPr lvl="1"/>
            <a:r>
              <a:rPr lang="hu-HU" dirty="0"/>
              <a:t>a</a:t>
            </a:r>
            <a:r>
              <a:rPr lang="hu-HU" dirty="0" smtClean="0"/>
              <a:t> búr férfiak családtagjait koncentrációs táborokba zárták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12304747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352</Words>
  <Application>Microsoft Office PowerPoint</Application>
  <PresentationFormat>Diavetítés a képernyőre (4:3 oldalarány)</PresentationFormat>
  <Paragraphs>70</Paragraphs>
  <Slides>11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Office-téma</vt:lpstr>
      <vt:lpstr>A gyarmatosítás újabb hulláma</vt:lpstr>
      <vt:lpstr>A gyarmatosítás új vonásai</vt:lpstr>
      <vt:lpstr>A gyarmatosítás új vonásai</vt:lpstr>
      <vt:lpstr>Nagy-Britannia helyzete</vt:lpstr>
      <vt:lpstr>Nagy-Britannia és gyarmatbirodalma</vt:lpstr>
      <vt:lpstr>Nagy-Britannia és gyarmatbirodalma</vt:lpstr>
      <vt:lpstr>Nagy-Britannia és gyarmatbirodalma</vt:lpstr>
      <vt:lpstr>Nagy-Britannia és India</vt:lpstr>
      <vt:lpstr>Nagy-Britannia és Afrika</vt:lpstr>
      <vt:lpstr>Franciaország és gyarmatai</vt:lpstr>
      <vt:lpstr>Egyéb gyarmatok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gyarmatosítás újabb hulláma</dc:title>
  <dc:creator>Kupás Andor</dc:creator>
  <cp:lastModifiedBy>user</cp:lastModifiedBy>
  <cp:revision>42</cp:revision>
  <dcterms:created xsi:type="dcterms:W3CDTF">2018-06-26T09:51:32Z</dcterms:created>
  <dcterms:modified xsi:type="dcterms:W3CDTF">2020-03-10T14:59:37Z</dcterms:modified>
</cp:coreProperties>
</file>