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6124-9CC8-493C-BF8D-E8FCE2E2370D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9B6C1-0CFD-46E9-9450-15D1DA3F79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554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6124-9CC8-493C-BF8D-E8FCE2E2370D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9B6C1-0CFD-46E9-9450-15D1DA3F79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6064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6124-9CC8-493C-BF8D-E8FCE2E2370D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9B6C1-0CFD-46E9-9450-15D1DA3F79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981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6124-9CC8-493C-BF8D-E8FCE2E2370D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9B6C1-0CFD-46E9-9450-15D1DA3F79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9196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6124-9CC8-493C-BF8D-E8FCE2E2370D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9B6C1-0CFD-46E9-9450-15D1DA3F79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68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6124-9CC8-493C-BF8D-E8FCE2E2370D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9B6C1-0CFD-46E9-9450-15D1DA3F79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091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6124-9CC8-493C-BF8D-E8FCE2E2370D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9B6C1-0CFD-46E9-9450-15D1DA3F79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616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6124-9CC8-493C-BF8D-E8FCE2E2370D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9B6C1-0CFD-46E9-9450-15D1DA3F79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984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6124-9CC8-493C-BF8D-E8FCE2E2370D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9B6C1-0CFD-46E9-9450-15D1DA3F79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081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6124-9CC8-493C-BF8D-E8FCE2E2370D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9B6C1-0CFD-46E9-9450-15D1DA3F79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8722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6124-9CC8-493C-BF8D-E8FCE2E2370D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9B6C1-0CFD-46E9-9450-15D1DA3F79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0892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A6124-9CC8-493C-BF8D-E8FCE2E2370D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9B6C1-0CFD-46E9-9450-15D1DA3F79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924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háború borzalmai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9064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Másfajta háború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hu-HU" dirty="0" smtClean="0"/>
              <a:t>Nagyfokú gépesítés </a:t>
            </a:r>
            <a:r>
              <a:rPr lang="hu-HU" dirty="0" smtClean="0">
                <a:latin typeface="Arial"/>
                <a:cs typeface="Arial"/>
              </a:rPr>
              <a:t>→ </a:t>
            </a:r>
            <a:r>
              <a:rPr lang="hu-HU" dirty="0" smtClean="0"/>
              <a:t>nem alakult ki állóháború</a:t>
            </a:r>
          </a:p>
          <a:p>
            <a:pPr lvl="1"/>
            <a:r>
              <a:rPr lang="hu-HU" dirty="0"/>
              <a:t>h</a:t>
            </a:r>
            <a:r>
              <a:rPr lang="hu-HU" dirty="0" smtClean="0"/>
              <a:t>arckocsik és repülőgépek</a:t>
            </a:r>
          </a:p>
          <a:p>
            <a:r>
              <a:rPr lang="hu-HU" dirty="0" smtClean="0"/>
              <a:t>Nagy területen zajlottak a harcok</a:t>
            </a:r>
          </a:p>
          <a:p>
            <a:pPr lvl="1"/>
            <a:r>
              <a:rPr lang="hu-HU" dirty="0" smtClean="0"/>
              <a:t>rengeteg áldozat (civilek is)</a:t>
            </a:r>
          </a:p>
          <a:p>
            <a:pPr lvl="1"/>
            <a:r>
              <a:rPr lang="hu-HU" dirty="0"/>
              <a:t>v</a:t>
            </a:r>
            <a:r>
              <a:rPr lang="hu-HU" dirty="0" smtClean="0"/>
              <a:t>árosok romba döntése pl. Drezda</a:t>
            </a:r>
          </a:p>
          <a:p>
            <a:pPr lvl="1"/>
            <a:r>
              <a:rPr lang="hu-HU" dirty="0"/>
              <a:t>g</a:t>
            </a:r>
            <a:r>
              <a:rPr lang="hu-HU" dirty="0" smtClean="0"/>
              <a:t>azdasági létesítmények elpusztítása</a:t>
            </a:r>
          </a:p>
          <a:p>
            <a:r>
              <a:rPr lang="hu-HU" dirty="0" smtClean="0"/>
              <a:t>A hadviselés szabályainak be nem tartása</a:t>
            </a:r>
          </a:p>
          <a:p>
            <a:pPr lvl="1"/>
            <a:r>
              <a:rPr lang="hu-HU" dirty="0"/>
              <a:t>p</a:t>
            </a:r>
            <a:r>
              <a:rPr lang="hu-HU" dirty="0" smtClean="0"/>
              <a:t>olgári lakosság védelme</a:t>
            </a:r>
          </a:p>
          <a:p>
            <a:pPr lvl="1"/>
            <a:r>
              <a:rPr lang="hu-HU" dirty="0"/>
              <a:t>h</a:t>
            </a:r>
            <a:r>
              <a:rPr lang="hu-HU" dirty="0" smtClean="0"/>
              <a:t>adifoglyok jogai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689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Népirtás, holokauszt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dirty="0" smtClean="0"/>
              <a:t>Szervezett, tudatos és tömeges népirtás </a:t>
            </a:r>
            <a:r>
              <a:rPr lang="hu-HU" sz="2800" dirty="0" smtClean="0"/>
              <a:t>(genocídium)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smtClean="0"/>
              <a:t>Pogromok a náci Németországban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k</a:t>
            </a:r>
            <a:r>
              <a:rPr lang="hu-HU" dirty="0" smtClean="0"/>
              <a:t>ristályéjszaka (1938)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z</a:t>
            </a:r>
            <a:r>
              <a:rPr lang="hu-HU" dirty="0" smtClean="0"/>
              <a:t>sidóság</a:t>
            </a:r>
          </a:p>
          <a:p>
            <a:pPr lvl="2">
              <a:lnSpc>
                <a:spcPct val="150000"/>
              </a:lnSpc>
            </a:pPr>
            <a:r>
              <a:rPr lang="hu-HU" dirty="0"/>
              <a:t>j</a:t>
            </a:r>
            <a:r>
              <a:rPr lang="hu-HU" dirty="0" smtClean="0"/>
              <a:t>ogfosztás</a:t>
            </a:r>
          </a:p>
          <a:p>
            <a:pPr lvl="2">
              <a:lnSpc>
                <a:spcPct val="150000"/>
              </a:lnSpc>
            </a:pPr>
            <a:r>
              <a:rPr lang="hu-HU" dirty="0" smtClean="0"/>
              <a:t>megkülönböztetés</a:t>
            </a:r>
          </a:p>
          <a:p>
            <a:pPr lvl="2">
              <a:lnSpc>
                <a:spcPct val="150000"/>
              </a:lnSpc>
            </a:pPr>
            <a:r>
              <a:rPr lang="hu-HU" dirty="0"/>
              <a:t>s</a:t>
            </a:r>
            <a:r>
              <a:rPr lang="hu-HU" dirty="0" smtClean="0"/>
              <a:t>árga csillag viselése</a:t>
            </a:r>
          </a:p>
        </p:txBody>
      </p:sp>
    </p:spTree>
    <p:extLst>
      <p:ext uri="{BB962C8B-B14F-4D97-AF65-F5344CB8AC3E}">
        <p14:creationId xmlns:p14="http://schemas.microsoft.com/office/powerpoint/2010/main" val="171255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Népirtás, holokauszt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dirty="0" smtClean="0"/>
              <a:t>Fajelmélet gyakorlati alkalmazása</a:t>
            </a:r>
          </a:p>
          <a:p>
            <a:pPr lvl="1">
              <a:lnSpc>
                <a:spcPct val="150000"/>
              </a:lnSpc>
            </a:pPr>
            <a:r>
              <a:rPr lang="hu-HU" dirty="0" smtClean="0"/>
              <a:t>alacsonyabb rendűek kiirtása</a:t>
            </a:r>
          </a:p>
          <a:p>
            <a:pPr lvl="2">
              <a:lnSpc>
                <a:spcPct val="150000"/>
              </a:lnSpc>
            </a:pPr>
            <a:r>
              <a:rPr lang="hu-HU" dirty="0" smtClean="0"/>
              <a:t>szellemi sérültek, homoszexuálisok, zsidók, cigányok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t</a:t>
            </a:r>
            <a:r>
              <a:rPr lang="hu-HU" dirty="0" smtClean="0"/>
              <a:t>ömegmészárlás a meghódított területeken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h</a:t>
            </a:r>
            <a:r>
              <a:rPr lang="hu-HU" dirty="0" smtClean="0"/>
              <a:t>olokauszt (görög </a:t>
            </a:r>
            <a:r>
              <a:rPr lang="hu-HU" dirty="0"/>
              <a:t>-</a:t>
            </a:r>
            <a:r>
              <a:rPr lang="hu-HU" dirty="0" smtClean="0"/>
              <a:t> égő áldozat)</a:t>
            </a:r>
          </a:p>
          <a:p>
            <a:pPr lvl="1">
              <a:lnSpc>
                <a:spcPct val="150000"/>
              </a:lnSpc>
            </a:pPr>
            <a:r>
              <a:rPr lang="hu-HU" dirty="0" err="1"/>
              <a:t>s</a:t>
            </a:r>
            <a:r>
              <a:rPr lang="hu-HU" dirty="0" err="1" smtClean="0"/>
              <a:t>oá</a:t>
            </a:r>
            <a:r>
              <a:rPr lang="hu-HU" dirty="0" smtClean="0"/>
              <a:t> (héber - katasztrófa)</a:t>
            </a:r>
          </a:p>
        </p:txBody>
      </p:sp>
    </p:spTree>
    <p:extLst>
      <p:ext uri="{BB962C8B-B14F-4D97-AF65-F5344CB8AC3E}">
        <p14:creationId xmlns:p14="http://schemas.microsoft.com/office/powerpoint/2010/main" val="222845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wannsee-i</a:t>
            </a:r>
            <a:r>
              <a:rPr lang="hu-HU" dirty="0" smtClean="0"/>
              <a:t> program (1942.01.)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hu-HU" dirty="0" smtClean="0"/>
              <a:t>A </a:t>
            </a:r>
            <a:r>
              <a:rPr lang="hu-HU" dirty="0" smtClean="0">
                <a:solidFill>
                  <a:srgbClr val="0000FF"/>
                </a:solidFill>
              </a:rPr>
              <a:t>„végső megoldás” (</a:t>
            </a:r>
            <a:r>
              <a:rPr lang="hu-HU" dirty="0" err="1" smtClean="0">
                <a:solidFill>
                  <a:srgbClr val="0000FF"/>
                </a:solidFill>
              </a:rPr>
              <a:t>Endlösung</a:t>
            </a:r>
            <a:r>
              <a:rPr lang="hu-HU" dirty="0" smtClean="0">
                <a:solidFill>
                  <a:srgbClr val="0000FF"/>
                </a:solidFill>
              </a:rPr>
              <a:t>) </a:t>
            </a:r>
            <a:r>
              <a:rPr lang="hu-HU" dirty="0" smtClean="0"/>
              <a:t>kidolgozása</a:t>
            </a:r>
          </a:p>
          <a:p>
            <a:r>
              <a:rPr lang="hu-HU" dirty="0" smtClean="0"/>
              <a:t>Koncentrációs táborok létrehozása</a:t>
            </a:r>
          </a:p>
          <a:p>
            <a:pPr lvl="1"/>
            <a:r>
              <a:rPr lang="hu-HU" dirty="0"/>
              <a:t>m</a:t>
            </a:r>
            <a:r>
              <a:rPr lang="hu-HU" dirty="0" smtClean="0"/>
              <a:t>unkatábor</a:t>
            </a:r>
          </a:p>
          <a:p>
            <a:pPr lvl="1"/>
            <a:r>
              <a:rPr lang="hu-HU" dirty="0"/>
              <a:t>h</a:t>
            </a:r>
            <a:r>
              <a:rPr lang="hu-HU" dirty="0" smtClean="0"/>
              <a:t>aláltábor</a:t>
            </a:r>
          </a:p>
          <a:p>
            <a:r>
              <a:rPr lang="hu-HU" dirty="0" smtClean="0">
                <a:solidFill>
                  <a:srgbClr val="00B050"/>
                </a:solidFill>
              </a:rPr>
              <a:t>Háromlépcsős folyamat</a:t>
            </a:r>
          </a:p>
          <a:p>
            <a:pPr lvl="1"/>
            <a:r>
              <a:rPr lang="hu-HU" dirty="0"/>
              <a:t>a</a:t>
            </a:r>
            <a:r>
              <a:rPr lang="hu-HU" dirty="0" smtClean="0"/>
              <a:t> zsidó lakosság összeírása és megkülönböztetése</a:t>
            </a:r>
          </a:p>
          <a:p>
            <a:pPr lvl="1"/>
            <a:r>
              <a:rPr lang="hu-HU" dirty="0"/>
              <a:t>g</a:t>
            </a:r>
            <a:r>
              <a:rPr lang="hu-HU" dirty="0" smtClean="0"/>
              <a:t>ettóba zárás</a:t>
            </a:r>
          </a:p>
          <a:p>
            <a:pPr lvl="1"/>
            <a:r>
              <a:rPr lang="hu-HU" dirty="0"/>
              <a:t>d</a:t>
            </a:r>
            <a:r>
              <a:rPr lang="hu-HU" dirty="0" smtClean="0"/>
              <a:t>eportálás vasúton, marhavagonokban</a:t>
            </a:r>
          </a:p>
        </p:txBody>
      </p:sp>
    </p:spTree>
    <p:extLst>
      <p:ext uri="{BB962C8B-B14F-4D97-AF65-F5344CB8AC3E}">
        <p14:creationId xmlns:p14="http://schemas.microsoft.com/office/powerpoint/2010/main" val="43110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wannsee-i</a:t>
            </a:r>
            <a:r>
              <a:rPr lang="hu-HU" dirty="0" smtClean="0"/>
              <a:t> program (1942.01.)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dirty="0" smtClean="0"/>
              <a:t>Pl. </a:t>
            </a:r>
            <a:r>
              <a:rPr lang="hu-HU" dirty="0" err="1" smtClean="0"/>
              <a:t>auschwitz-birkenaui</a:t>
            </a:r>
            <a:r>
              <a:rPr lang="hu-HU" dirty="0" smtClean="0"/>
              <a:t> koncentrációs tábor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ö</a:t>
            </a:r>
            <a:r>
              <a:rPr lang="hu-HU" dirty="0" smtClean="0"/>
              <a:t>regek, betegek, gyerekek azonnali elkülönítése </a:t>
            </a:r>
            <a:r>
              <a:rPr lang="hu-HU" dirty="0" smtClean="0">
                <a:latin typeface="Arial"/>
                <a:cs typeface="Arial"/>
              </a:rPr>
              <a:t>→ †</a:t>
            </a:r>
            <a:endParaRPr lang="hu-HU" dirty="0" smtClean="0"/>
          </a:p>
          <a:p>
            <a:pPr lvl="1">
              <a:lnSpc>
                <a:spcPct val="150000"/>
              </a:lnSpc>
            </a:pPr>
            <a:r>
              <a:rPr lang="hu-HU" dirty="0"/>
              <a:t>n</a:t>
            </a:r>
            <a:r>
              <a:rPr lang="hu-HU" dirty="0" smtClean="0"/>
              <a:t>ők és férfiak szétválasztása és dolgoztatása</a:t>
            </a:r>
            <a:endParaRPr lang="hu-HU" dirty="0"/>
          </a:p>
          <a:p>
            <a:pPr lvl="1">
              <a:lnSpc>
                <a:spcPct val="150000"/>
              </a:lnSpc>
            </a:pPr>
            <a:r>
              <a:rPr lang="hu-HU" dirty="0"/>
              <a:t>i</a:t>
            </a:r>
            <a:r>
              <a:rPr lang="hu-HU" dirty="0" smtClean="0"/>
              <a:t>pari méretű tömegmészárlás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g</a:t>
            </a:r>
            <a:r>
              <a:rPr lang="hu-HU" dirty="0" smtClean="0"/>
              <a:t>ázkamrák </a:t>
            </a:r>
            <a:r>
              <a:rPr lang="hu-HU" dirty="0" smtClean="0">
                <a:latin typeface="Arial"/>
                <a:cs typeface="Arial"/>
              </a:rPr>
              <a:t>→ </a:t>
            </a:r>
            <a:r>
              <a:rPr lang="hu-HU" dirty="0" smtClean="0"/>
              <a:t>krematórium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n</a:t>
            </a:r>
            <a:r>
              <a:rPr lang="hu-HU" dirty="0" smtClean="0"/>
              <a:t>éhány év alatt 6 millió zsidót öltek meg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6930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Ellentmondásos helyzet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dirty="0" smtClean="0"/>
              <a:t>A társadalom félt és közömbös volt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Antiszemitizmus sok helyen állami szinten volt jelen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Sokan az elhurcoltak vagyontárgyait szerezték meg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Voltak, akik segítettek is </a:t>
            </a:r>
            <a:r>
              <a:rPr lang="hu-HU" dirty="0" smtClean="0">
                <a:latin typeface="Arial"/>
                <a:cs typeface="Arial"/>
              </a:rPr>
              <a:t>→ </a:t>
            </a:r>
            <a:r>
              <a:rPr lang="hu-HU" dirty="0" smtClean="0"/>
              <a:t>elrejtés, bújtatás</a:t>
            </a:r>
          </a:p>
          <a:p>
            <a:pPr>
              <a:lnSpc>
                <a:spcPct val="150000"/>
              </a:lnSpc>
            </a:pPr>
            <a:r>
              <a:rPr lang="hu-HU" dirty="0"/>
              <a:t>R</a:t>
            </a:r>
            <a:r>
              <a:rPr lang="hu-HU" dirty="0" smtClean="0"/>
              <a:t>emény a túlélésre </a:t>
            </a:r>
            <a:r>
              <a:rPr lang="hu-HU" dirty="0" smtClean="0">
                <a:latin typeface="Arial"/>
                <a:cs typeface="Arial"/>
              </a:rPr>
              <a:t>→ </a:t>
            </a:r>
            <a:r>
              <a:rPr lang="hu-HU" dirty="0" smtClean="0"/>
              <a:t>varsói gettófelkelés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138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roma holokauszt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92514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hu-HU" dirty="0" smtClean="0"/>
              <a:t>A cigányság kiirtása hasonló módszerekkel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Megkülönböztetés </a:t>
            </a:r>
            <a:r>
              <a:rPr lang="hu-HU" dirty="0" smtClean="0">
                <a:latin typeface="Arial"/>
                <a:cs typeface="Arial"/>
              </a:rPr>
              <a:t>→ </a:t>
            </a:r>
            <a:r>
              <a:rPr lang="hu-HU" dirty="0" smtClean="0"/>
              <a:t>fekete háromszög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Gettósítás, kivégzések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Deportálás</a:t>
            </a:r>
          </a:p>
          <a:p>
            <a:pPr>
              <a:lnSpc>
                <a:spcPct val="150000"/>
              </a:lnSpc>
            </a:pPr>
            <a:r>
              <a:rPr lang="hu-HU" dirty="0" err="1" smtClean="0"/>
              <a:t>Porajmos</a:t>
            </a:r>
            <a:r>
              <a:rPr lang="hu-HU" dirty="0" smtClean="0"/>
              <a:t>: roma népirtás</a:t>
            </a:r>
          </a:p>
          <a:p>
            <a:pPr>
              <a:lnSpc>
                <a:spcPct val="150000"/>
              </a:lnSpc>
            </a:pPr>
            <a:r>
              <a:rPr lang="hu-HU" dirty="0"/>
              <a:t>Áldozatok száma: kb. </a:t>
            </a:r>
            <a:r>
              <a:rPr lang="hu-HU" dirty="0" smtClean="0"/>
              <a:t>200 000 fő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85846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244</Words>
  <Application>Microsoft Office PowerPoint</Application>
  <PresentationFormat>Diavetítés a képernyőre (4:3 oldalarány)</PresentationFormat>
  <Paragraphs>55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Office-téma</vt:lpstr>
      <vt:lpstr>A háború borzalmai</vt:lpstr>
      <vt:lpstr>Másfajta háború</vt:lpstr>
      <vt:lpstr>Népirtás, holokauszt</vt:lpstr>
      <vt:lpstr>Népirtás, holokauszt</vt:lpstr>
      <vt:lpstr>A wannsee-i program (1942.01.)</vt:lpstr>
      <vt:lpstr>A wannsee-i program (1942.01.)</vt:lpstr>
      <vt:lpstr>Ellentmondásos helyzet</vt:lpstr>
      <vt:lpstr>A roma holokauszt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háború borzalmai</dc:title>
  <dc:creator>Kupás Andor</dc:creator>
  <cp:lastModifiedBy>user</cp:lastModifiedBy>
  <cp:revision>20</cp:revision>
  <dcterms:created xsi:type="dcterms:W3CDTF">2019-01-16T11:42:42Z</dcterms:created>
  <dcterms:modified xsi:type="dcterms:W3CDTF">2020-02-28T09:22:56Z</dcterms:modified>
</cp:coreProperties>
</file>