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B9E3D-059B-4FBA-B4BA-062519CFB7F3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CCE1-AF5F-4211-B8C5-2320078EC7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2625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B9E3D-059B-4FBA-B4BA-062519CFB7F3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CCE1-AF5F-4211-B8C5-2320078EC7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7283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B9E3D-059B-4FBA-B4BA-062519CFB7F3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CCE1-AF5F-4211-B8C5-2320078EC7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021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B9E3D-059B-4FBA-B4BA-062519CFB7F3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CCE1-AF5F-4211-B8C5-2320078EC7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7201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B9E3D-059B-4FBA-B4BA-062519CFB7F3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CCE1-AF5F-4211-B8C5-2320078EC7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8484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B9E3D-059B-4FBA-B4BA-062519CFB7F3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CCE1-AF5F-4211-B8C5-2320078EC7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153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B9E3D-059B-4FBA-B4BA-062519CFB7F3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CCE1-AF5F-4211-B8C5-2320078EC7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46490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B9E3D-059B-4FBA-B4BA-062519CFB7F3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CCE1-AF5F-4211-B8C5-2320078EC7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937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B9E3D-059B-4FBA-B4BA-062519CFB7F3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CCE1-AF5F-4211-B8C5-2320078EC7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2134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B9E3D-059B-4FBA-B4BA-062519CFB7F3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CCE1-AF5F-4211-B8C5-2320078EC7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24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B9E3D-059B-4FBA-B4BA-062519CFB7F3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CCE1-AF5F-4211-B8C5-2320078EC7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4614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B9E3D-059B-4FBA-B4BA-062519CFB7F3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2CCE1-AF5F-4211-B8C5-2320078EC7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1632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szövetségesek felülkerekedése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679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USA helyzete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hu-HU" dirty="0" err="1" smtClean="0">
                <a:solidFill>
                  <a:srgbClr val="008000"/>
                </a:solidFill>
              </a:rPr>
              <a:t>Izolacionizmus</a:t>
            </a:r>
            <a:endParaRPr lang="hu-HU" dirty="0" smtClean="0">
              <a:solidFill>
                <a:srgbClr val="008000"/>
              </a:solidFill>
            </a:endParaRPr>
          </a:p>
          <a:p>
            <a:pPr lvl="1"/>
            <a:r>
              <a:rPr lang="hu-HU" dirty="0" smtClean="0"/>
              <a:t>a kormány és a lakosság is távol marad a háborútól</a:t>
            </a:r>
          </a:p>
          <a:p>
            <a:r>
              <a:rPr lang="hu-HU" dirty="0" smtClean="0"/>
              <a:t>A világ legerősebb gazdasága nagy hadiflottával, de minimális szárazföldi erővel</a:t>
            </a:r>
          </a:p>
          <a:p>
            <a:r>
              <a:rPr lang="hu-HU" dirty="0" smtClean="0"/>
              <a:t>Roosevelt elnök felismerte a náci és a japán veszélyt</a:t>
            </a:r>
          </a:p>
          <a:p>
            <a:r>
              <a:rPr lang="hu-HU" dirty="0" smtClean="0"/>
              <a:t>Nyersanyag és hadianyag szállítása Angliába</a:t>
            </a:r>
          </a:p>
          <a:p>
            <a:pPr lvl="1"/>
            <a:r>
              <a:rPr lang="hu-HU" dirty="0" smtClean="0"/>
              <a:t>pénzhiány </a:t>
            </a:r>
            <a:r>
              <a:rPr lang="hu-HU" dirty="0" smtClean="0">
                <a:latin typeface="Arial"/>
                <a:cs typeface="Arial"/>
              </a:rPr>
              <a:t>→ </a:t>
            </a:r>
            <a:r>
              <a:rPr lang="hu-HU" dirty="0" smtClean="0"/>
              <a:t>kölcsönbérleti törvény </a:t>
            </a:r>
            <a:r>
              <a:rPr lang="hu-HU" dirty="0" smtClean="0">
                <a:latin typeface="Arial"/>
                <a:cs typeface="Arial"/>
              </a:rPr>
              <a:t>→ </a:t>
            </a:r>
            <a:r>
              <a:rPr lang="hu-HU" dirty="0" smtClean="0"/>
              <a:t>fizetés nélküli szállítás</a:t>
            </a: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70742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hu-HU" dirty="0" smtClean="0"/>
              <a:t>Az USA helyzete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u-HU" dirty="0" smtClean="0"/>
              <a:t>Atlanti Charta aláírása</a:t>
            </a:r>
          </a:p>
          <a:p>
            <a:pPr lvl="1"/>
            <a:r>
              <a:rPr lang="hu-HU" dirty="0" smtClean="0"/>
              <a:t>a Szovjetunió megtámadása után</a:t>
            </a:r>
          </a:p>
          <a:p>
            <a:pPr lvl="1"/>
            <a:r>
              <a:rPr lang="hu-HU" dirty="0" smtClean="0"/>
              <a:t>Roosevelt és Churchill (1941.08.)</a:t>
            </a:r>
          </a:p>
          <a:p>
            <a:pPr lvl="1"/>
            <a:r>
              <a:rPr lang="hu-HU" dirty="0"/>
              <a:t>a</a:t>
            </a:r>
            <a:r>
              <a:rPr lang="hu-HU" dirty="0" smtClean="0"/>
              <a:t> háború után kialakítandó világrend megbeszélése</a:t>
            </a:r>
          </a:p>
          <a:p>
            <a:pPr lvl="1"/>
            <a:r>
              <a:rPr lang="hu-HU" dirty="0"/>
              <a:t>s</a:t>
            </a:r>
            <a:r>
              <a:rPr lang="hu-HU" dirty="0" smtClean="0"/>
              <a:t>zeptemberben a Szovjetunió is csatlakozott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76219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Japán hadba lépése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Japán DK-Ázsia és a Csendes-óceán térségében akart területeket szerezni</a:t>
            </a:r>
          </a:p>
          <a:p>
            <a:r>
              <a:rPr lang="hu-HU" dirty="0" smtClean="0"/>
              <a:t>Az USA ezért leállította az olajszállításokat</a:t>
            </a:r>
          </a:p>
          <a:p>
            <a:r>
              <a:rPr lang="hu-HU" dirty="0" smtClean="0"/>
              <a:t>Japán a Szovjetunióval megnemtámadási szerződést kötött</a:t>
            </a:r>
          </a:p>
          <a:p>
            <a:r>
              <a:rPr lang="hu-HU" dirty="0" smtClean="0">
                <a:solidFill>
                  <a:srgbClr val="FF0000"/>
                </a:solidFill>
              </a:rPr>
              <a:t>1941.12.07.: </a:t>
            </a:r>
            <a:r>
              <a:rPr lang="hu-HU" dirty="0" smtClean="0"/>
              <a:t>Japán megtámadta az USA-t</a:t>
            </a:r>
          </a:p>
          <a:p>
            <a:pPr lvl="1"/>
            <a:r>
              <a:rPr lang="hu-HU" dirty="0" smtClean="0">
                <a:solidFill>
                  <a:srgbClr val="008000"/>
                </a:solidFill>
              </a:rPr>
              <a:t>Pearl Harbor </a:t>
            </a:r>
            <a:r>
              <a:rPr lang="hu-HU" smtClean="0">
                <a:solidFill>
                  <a:srgbClr val="008000"/>
                </a:solidFill>
              </a:rPr>
              <a:t>(Hawaii-szigetek</a:t>
            </a:r>
            <a:r>
              <a:rPr lang="hu-HU" dirty="0" smtClean="0">
                <a:solidFill>
                  <a:srgbClr val="008000"/>
                </a:solidFill>
              </a:rPr>
              <a:t>): </a:t>
            </a:r>
            <a:r>
              <a:rPr lang="hu-HU" dirty="0" smtClean="0"/>
              <a:t>a hadiflotta bombázása</a:t>
            </a:r>
          </a:p>
          <a:p>
            <a:r>
              <a:rPr lang="hu-HU" dirty="0" smtClean="0"/>
              <a:t>A japánok Indiáig és Ausztráliáig jutottak</a:t>
            </a:r>
          </a:p>
          <a:p>
            <a:pPr lvl="1"/>
            <a:r>
              <a:rPr lang="hu-HU" dirty="0"/>
              <a:t>a</a:t>
            </a:r>
            <a:r>
              <a:rPr lang="hu-HU" dirty="0" smtClean="0"/>
              <a:t>ngol, francia és holland gyarmatok elfoglalása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98380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USA hadba lépése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8964488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u-HU" dirty="0" smtClean="0"/>
              <a:t>A flotta egy része megmaradt, mert nem volt itt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A háborúellenes közvélemény megváltozott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A kormány hadat üzent (Japán, </a:t>
            </a:r>
            <a:r>
              <a:rPr lang="hu-HU" dirty="0" err="1" smtClean="0"/>
              <a:t>Németo</a:t>
            </a:r>
            <a:r>
              <a:rPr lang="hu-HU" dirty="0" smtClean="0"/>
              <a:t>., </a:t>
            </a:r>
            <a:r>
              <a:rPr lang="hu-HU" dirty="0" err="1" smtClean="0"/>
              <a:t>Olaszo</a:t>
            </a:r>
            <a:r>
              <a:rPr lang="hu-HU" dirty="0" smtClean="0"/>
              <a:t>.)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Szárazföldi erők fejlesztése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Haditermelésre való átállás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493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Fordulat a háború menetében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A keleti fronton Sztálingrád elfoglalása volt a cél</a:t>
            </a:r>
          </a:p>
          <a:p>
            <a:pPr lvl="1"/>
            <a:r>
              <a:rPr lang="hu-HU" dirty="0"/>
              <a:t>k</a:t>
            </a:r>
            <a:r>
              <a:rPr lang="hu-HU" dirty="0" smtClean="0"/>
              <a:t>özlekedési csomópont</a:t>
            </a:r>
          </a:p>
          <a:p>
            <a:pPr lvl="1"/>
            <a:r>
              <a:rPr lang="hu-HU" dirty="0"/>
              <a:t>i</a:t>
            </a:r>
            <a:r>
              <a:rPr lang="hu-HU" dirty="0" smtClean="0"/>
              <a:t>pari központ</a:t>
            </a:r>
          </a:p>
          <a:p>
            <a:pPr lvl="1"/>
            <a:r>
              <a:rPr lang="hu-HU" dirty="0"/>
              <a:t>c</a:t>
            </a:r>
            <a:r>
              <a:rPr lang="hu-HU" dirty="0" smtClean="0"/>
              <a:t>él: a bakui olajmezők</a:t>
            </a:r>
          </a:p>
          <a:p>
            <a:r>
              <a:rPr lang="hu-HU" dirty="0" smtClean="0"/>
              <a:t>Fokozódott a szovjet haditermelés</a:t>
            </a:r>
          </a:p>
          <a:p>
            <a:pPr lvl="1"/>
            <a:r>
              <a:rPr lang="hu-HU" dirty="0" smtClean="0"/>
              <a:t>T-34-es páncélos + rakétavető (katyusa)</a:t>
            </a:r>
          </a:p>
          <a:p>
            <a:r>
              <a:rPr lang="hu-HU" dirty="0" smtClean="0"/>
              <a:t>Sztálingrád megmenekült, a németek 5 hónap után megadták magukat (1942.09. - 1943.02.)</a:t>
            </a:r>
          </a:p>
          <a:p>
            <a:pPr lvl="1"/>
            <a:r>
              <a:rPr lang="hu-HU" dirty="0" smtClean="0"/>
              <a:t>Sztálin parancsa: a végsőkig kitartani</a:t>
            </a:r>
          </a:p>
          <a:p>
            <a:pPr lvl="1"/>
            <a:r>
              <a:rPr lang="hu-HU" dirty="0" smtClean="0"/>
              <a:t>rendkívüli hideg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53964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hu-HU" dirty="0"/>
              <a:t>Fordulat a háború menetében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080743"/>
          </a:xfrm>
        </p:spPr>
        <p:txBody>
          <a:bodyPr/>
          <a:lstStyle/>
          <a:p>
            <a:r>
              <a:rPr lang="hu-HU" dirty="0" smtClean="0">
                <a:solidFill>
                  <a:srgbClr val="008000"/>
                </a:solidFill>
              </a:rPr>
              <a:t>Észak-afrikai front: Egyiptom - </a:t>
            </a:r>
            <a:r>
              <a:rPr lang="hu-HU" dirty="0" err="1" smtClean="0">
                <a:solidFill>
                  <a:srgbClr val="008000"/>
                </a:solidFill>
              </a:rPr>
              <a:t>El-Alamein</a:t>
            </a:r>
            <a:endParaRPr lang="hu-HU" dirty="0" smtClean="0">
              <a:solidFill>
                <a:srgbClr val="008000"/>
              </a:solidFill>
            </a:endParaRPr>
          </a:p>
          <a:p>
            <a:pPr lvl="1"/>
            <a:r>
              <a:rPr lang="hu-HU" dirty="0"/>
              <a:t>a</a:t>
            </a:r>
            <a:r>
              <a:rPr lang="hu-HU" dirty="0" smtClean="0"/>
              <a:t> Rommel vezette Afrika-hadtest veresége az angol Montgomerytől</a:t>
            </a:r>
          </a:p>
          <a:p>
            <a:pPr lvl="1"/>
            <a:r>
              <a:rPr lang="hu-HU" dirty="0"/>
              <a:t>a</a:t>
            </a:r>
            <a:r>
              <a:rPr lang="hu-HU" dirty="0" smtClean="0"/>
              <a:t>ngol és amerikai partraszállás Marokkóban</a:t>
            </a:r>
          </a:p>
          <a:p>
            <a:r>
              <a:rPr lang="hu-HU" dirty="0" smtClean="0"/>
              <a:t>1943 elejére a németek és olaszok kiszorultak Afrikából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35680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Fordulat a háború menetében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r>
              <a:rPr lang="hu-HU" dirty="0" smtClean="0">
                <a:solidFill>
                  <a:srgbClr val="008000"/>
                </a:solidFill>
              </a:rPr>
              <a:t>Csendes-óceáni hadszíntér (1942 nyara)</a:t>
            </a:r>
          </a:p>
          <a:p>
            <a:pPr lvl="1"/>
            <a:r>
              <a:rPr lang="hu-HU" dirty="0" smtClean="0"/>
              <a:t>Midway-szigetek: amerikai győzelem a japánok felett</a:t>
            </a:r>
          </a:p>
          <a:p>
            <a:pPr lvl="1"/>
            <a:r>
              <a:rPr lang="hu-HU" dirty="0" smtClean="0"/>
              <a:t>Japán előrenyomulás megállítása</a:t>
            </a:r>
          </a:p>
          <a:p>
            <a:r>
              <a:rPr lang="hu-HU" dirty="0" smtClean="0">
                <a:solidFill>
                  <a:srgbClr val="0000FF"/>
                </a:solidFill>
              </a:rPr>
              <a:t>Békaugrás hadművelet (1943)</a:t>
            </a:r>
          </a:p>
          <a:p>
            <a:pPr lvl="1"/>
            <a:r>
              <a:rPr lang="hu-HU" dirty="0"/>
              <a:t>s</a:t>
            </a:r>
            <a:r>
              <a:rPr lang="hu-HU" dirty="0" smtClean="0"/>
              <a:t>zigetről-szigetre szorították vissza a japánokat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0927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szövetségesek előretörése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69160"/>
          </a:xfrm>
        </p:spPr>
        <p:txBody>
          <a:bodyPr>
            <a:normAutofit fontScale="92500"/>
          </a:bodyPr>
          <a:lstStyle/>
          <a:p>
            <a:r>
              <a:rPr lang="hu-HU" dirty="0" smtClean="0">
                <a:solidFill>
                  <a:srgbClr val="008000"/>
                </a:solidFill>
              </a:rPr>
              <a:t>Kurszki csata (1943 nyara)</a:t>
            </a:r>
          </a:p>
          <a:p>
            <a:pPr lvl="1"/>
            <a:r>
              <a:rPr lang="hu-HU" dirty="0"/>
              <a:t>t</a:t>
            </a:r>
            <a:r>
              <a:rPr lang="hu-HU" dirty="0" smtClean="0"/>
              <a:t>öbb ezer tank csatája</a:t>
            </a:r>
          </a:p>
          <a:p>
            <a:pPr lvl="1"/>
            <a:r>
              <a:rPr lang="hu-HU" dirty="0"/>
              <a:t>t</a:t>
            </a:r>
            <a:r>
              <a:rPr lang="hu-HU" dirty="0" smtClean="0"/>
              <a:t>öbb szovjet tank, minőségben egyre jobbak</a:t>
            </a:r>
          </a:p>
          <a:p>
            <a:pPr lvl="1"/>
            <a:r>
              <a:rPr lang="hu-HU" dirty="0"/>
              <a:t>f</a:t>
            </a:r>
            <a:r>
              <a:rPr lang="hu-HU" dirty="0" smtClean="0"/>
              <a:t>okozatosan szorították ki nyugat felé a németeket</a:t>
            </a:r>
          </a:p>
          <a:p>
            <a:r>
              <a:rPr lang="hu-HU" dirty="0" smtClean="0">
                <a:solidFill>
                  <a:srgbClr val="0000FF"/>
                </a:solidFill>
              </a:rPr>
              <a:t>Partraszállás Szicíliában (1943 nyara)</a:t>
            </a:r>
          </a:p>
          <a:p>
            <a:pPr lvl="1"/>
            <a:r>
              <a:rPr lang="hu-HU" dirty="0"/>
              <a:t>a</a:t>
            </a:r>
            <a:r>
              <a:rPr lang="hu-HU" dirty="0" smtClean="0"/>
              <a:t> király leváltotta Mussolinit</a:t>
            </a:r>
          </a:p>
          <a:p>
            <a:pPr lvl="1"/>
            <a:r>
              <a:rPr lang="hu-HU" dirty="0" smtClean="0"/>
              <a:t>Olaszország kilépett a háborúból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hu-HU" dirty="0" smtClean="0"/>
              <a:t>a németek megszállták</a:t>
            </a:r>
          </a:p>
          <a:p>
            <a:pPr lvl="1"/>
            <a:r>
              <a:rPr lang="hu-HU" dirty="0"/>
              <a:t>l</a:t>
            </a:r>
            <a:r>
              <a:rPr lang="hu-HU" dirty="0" smtClean="0"/>
              <a:t>elassult az angol-amerikai előrenyomulás (csiga-offenzíva)</a:t>
            </a:r>
          </a:p>
          <a:p>
            <a:r>
              <a:rPr lang="hu-HU" dirty="0" smtClean="0"/>
              <a:t>Az atlanti csatát is a szövetséges repülőgépek nyerték</a:t>
            </a:r>
          </a:p>
          <a:p>
            <a:pPr lvl="1"/>
            <a:r>
              <a:rPr lang="hu-HU" dirty="0"/>
              <a:t>a</a:t>
            </a:r>
            <a:r>
              <a:rPr lang="hu-HU" dirty="0" smtClean="0"/>
              <a:t> német tengeralattjárókat visszavonták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9106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344</Words>
  <Application>Microsoft Office PowerPoint</Application>
  <PresentationFormat>Diavetítés a képernyőre (4:3 oldalarány)</PresentationFormat>
  <Paragraphs>60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Office-téma</vt:lpstr>
      <vt:lpstr>A szövetségesek felülkerekedése</vt:lpstr>
      <vt:lpstr>Az USA helyzete</vt:lpstr>
      <vt:lpstr>Az USA helyzete</vt:lpstr>
      <vt:lpstr>Japán hadba lépése</vt:lpstr>
      <vt:lpstr>Az USA hadba lépése</vt:lpstr>
      <vt:lpstr>Fordulat a háború menetében</vt:lpstr>
      <vt:lpstr>Fordulat a háború menetében</vt:lpstr>
      <vt:lpstr>Fordulat a háború menetében</vt:lpstr>
      <vt:lpstr>A szövetségesek előretörése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szövetségesek felülkerekedése</dc:title>
  <dc:creator>Kupás Andor</dc:creator>
  <cp:lastModifiedBy>user</cp:lastModifiedBy>
  <cp:revision>36</cp:revision>
  <dcterms:created xsi:type="dcterms:W3CDTF">2019-01-09T08:39:20Z</dcterms:created>
  <dcterms:modified xsi:type="dcterms:W3CDTF">2020-02-28T08:39:46Z</dcterms:modified>
</cp:coreProperties>
</file>