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A250-D395-4DF0-ADC0-A78A3EE454EA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0C-B869-42B6-9E24-AB99540495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58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A250-D395-4DF0-ADC0-A78A3EE454EA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0C-B869-42B6-9E24-AB99540495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360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A250-D395-4DF0-ADC0-A78A3EE454EA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0C-B869-42B6-9E24-AB99540495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226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A250-D395-4DF0-ADC0-A78A3EE454EA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0C-B869-42B6-9E24-AB99540495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978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A250-D395-4DF0-ADC0-A78A3EE454EA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0C-B869-42B6-9E24-AB99540495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750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A250-D395-4DF0-ADC0-A78A3EE454EA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0C-B869-42B6-9E24-AB99540495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364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A250-D395-4DF0-ADC0-A78A3EE454EA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0C-B869-42B6-9E24-AB99540495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162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A250-D395-4DF0-ADC0-A78A3EE454EA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0C-B869-42B6-9E24-AB99540495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879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A250-D395-4DF0-ADC0-A78A3EE454EA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0C-B869-42B6-9E24-AB99540495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584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A250-D395-4DF0-ADC0-A78A3EE454EA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0C-B869-42B6-9E24-AB99540495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48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A250-D395-4DF0-ADC0-A78A3EE454EA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0C-B869-42B6-9E24-AB99540495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062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A250-D395-4DF0-ADC0-A78A3EE454EA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0F90C-B869-42B6-9E24-AB99540495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324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náci birodalom előretörése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93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Támadás kelet felé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008000"/>
                </a:solidFill>
              </a:rPr>
              <a:t>Barbarossa-terv: </a:t>
            </a:r>
            <a:r>
              <a:rPr lang="hu-HU" dirty="0" smtClean="0"/>
              <a:t>támadás három irányból</a:t>
            </a:r>
          </a:p>
          <a:p>
            <a:pPr lvl="1"/>
            <a:r>
              <a:rPr lang="hu-HU" dirty="0" smtClean="0"/>
              <a:t>É: Leningrád</a:t>
            </a:r>
          </a:p>
          <a:p>
            <a:pPr lvl="1"/>
            <a:r>
              <a:rPr lang="hu-HU" dirty="0" smtClean="0"/>
              <a:t>Középen: Moszkva</a:t>
            </a:r>
          </a:p>
          <a:p>
            <a:pPr lvl="1"/>
            <a:r>
              <a:rPr lang="hu-HU" dirty="0" smtClean="0"/>
              <a:t>D: Kijev</a:t>
            </a:r>
          </a:p>
          <a:p>
            <a:r>
              <a:rPr lang="hu-HU" dirty="0"/>
              <a:t>Sztálin nem hitt a hírszerzésnek → felkészületlenség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0748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Támadás kelet felé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hu-HU" dirty="0" smtClean="0"/>
              <a:t>Gyors </a:t>
            </a:r>
            <a:r>
              <a:rPr lang="hu-HU" dirty="0"/>
              <a:t>német győzelmek, de hatalmas áron</a:t>
            </a:r>
          </a:p>
          <a:p>
            <a:pPr lvl="1"/>
            <a:r>
              <a:rPr lang="hu-HU" dirty="0"/>
              <a:t>szovjet hadsereg kitartása miatt sok német halott</a:t>
            </a:r>
          </a:p>
          <a:p>
            <a:pPr lvl="1"/>
            <a:r>
              <a:rPr lang="hu-HU" dirty="0"/>
              <a:t>leszakadó szovjet egységek </a:t>
            </a:r>
            <a:r>
              <a:rPr lang="hu-HU" dirty="0" smtClean="0"/>
              <a:t>partizán-harcai</a:t>
            </a:r>
            <a:endParaRPr lang="hu-HU" dirty="0"/>
          </a:p>
          <a:p>
            <a:pPr lvl="1"/>
            <a:r>
              <a:rPr lang="hu-HU" dirty="0"/>
              <a:t>utánpótlási </a:t>
            </a:r>
            <a:r>
              <a:rPr lang="hu-HU" dirty="0" smtClean="0"/>
              <a:t>nehézségek: nagy </a:t>
            </a:r>
            <a:r>
              <a:rPr lang="hu-HU" dirty="0"/>
              <a:t>távolság és </a:t>
            </a:r>
            <a:r>
              <a:rPr lang="hu-HU" dirty="0" smtClean="0"/>
              <a:t>rossz utak</a:t>
            </a:r>
            <a:endParaRPr lang="hu-HU" dirty="0"/>
          </a:p>
          <a:p>
            <a:pPr lvl="1"/>
            <a:r>
              <a:rPr lang="hu-HU" dirty="0"/>
              <a:t>a hideg tél miatt a német technika nehezen </a:t>
            </a:r>
            <a:r>
              <a:rPr lang="hu-HU" dirty="0" smtClean="0"/>
              <a:t>működött</a:t>
            </a:r>
          </a:p>
          <a:p>
            <a:r>
              <a:rPr lang="hu-HU" dirty="0"/>
              <a:t>A vörös Hadsereg Moszkva alatt megállította a németeket (</a:t>
            </a:r>
            <a:r>
              <a:rPr lang="hu-HU" dirty="0" smtClean="0"/>
              <a:t>1941. november-december)</a:t>
            </a:r>
            <a:endParaRPr lang="hu-HU" dirty="0"/>
          </a:p>
          <a:p>
            <a:r>
              <a:rPr lang="hu-HU" dirty="0"/>
              <a:t>Angol-amerikai fegyverszállítások a Szovjetunióba </a:t>
            </a:r>
            <a:r>
              <a:rPr lang="hu-HU" dirty="0">
                <a:latin typeface="Arial"/>
                <a:cs typeface="Arial"/>
              </a:rPr>
              <a:t>→ </a:t>
            </a:r>
            <a:r>
              <a:rPr lang="hu-HU" dirty="0"/>
              <a:t>technikai javulás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457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hu-HU" dirty="0" smtClean="0"/>
              <a:t>Hitler a keleti élettér megszerzésére törekedett</a:t>
            </a:r>
          </a:p>
          <a:p>
            <a:pPr lvl="1"/>
            <a:r>
              <a:rPr lang="hu-HU" dirty="0" err="1" smtClean="0"/>
              <a:t>Danzig</a:t>
            </a:r>
            <a:r>
              <a:rPr lang="hu-HU" dirty="0" smtClean="0"/>
              <a:t> átadását követelte</a:t>
            </a:r>
          </a:p>
          <a:p>
            <a:r>
              <a:rPr lang="hu-HU" dirty="0" smtClean="0"/>
              <a:t>Sztálin az egykori cári birodalom területeit akarta visszaszerezni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1939. augusztus 23.: </a:t>
            </a:r>
            <a:r>
              <a:rPr lang="hu-HU" dirty="0" err="1" smtClean="0">
                <a:solidFill>
                  <a:srgbClr val="0000FF"/>
                </a:solidFill>
              </a:rPr>
              <a:t>Molotov-Ribbentrop-paktum</a:t>
            </a:r>
            <a:endParaRPr lang="hu-HU" dirty="0" smtClean="0">
              <a:solidFill>
                <a:srgbClr val="0000FF"/>
              </a:solidFill>
            </a:endParaRPr>
          </a:p>
          <a:p>
            <a:pPr lvl="1"/>
            <a:r>
              <a:rPr lang="hu-HU" dirty="0"/>
              <a:t>m</a:t>
            </a:r>
            <a:r>
              <a:rPr lang="hu-HU" dirty="0" smtClean="0"/>
              <a:t>egnemtámadási szerződés</a:t>
            </a:r>
          </a:p>
          <a:p>
            <a:pPr lvl="1"/>
            <a:r>
              <a:rPr lang="hu-HU" dirty="0"/>
              <a:t>t</a:t>
            </a:r>
            <a:r>
              <a:rPr lang="hu-HU" dirty="0" smtClean="0"/>
              <a:t>itkos záradék: Lengyelország felosztása egymás között</a:t>
            </a:r>
          </a:p>
          <a:p>
            <a:pPr lvl="1"/>
            <a:r>
              <a:rPr lang="hu-HU" dirty="0"/>
              <a:t>n</a:t>
            </a:r>
            <a:r>
              <a:rPr lang="hu-HU" dirty="0" smtClean="0"/>
              <a:t>áci igen a szovjet igényekre: Baltikum, Besszarábia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862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háború kitörése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FF0000"/>
                </a:solidFill>
              </a:rPr>
              <a:t>1939.09.01.: </a:t>
            </a:r>
            <a:r>
              <a:rPr lang="hu-HU" dirty="0" err="1" smtClean="0"/>
              <a:t>Németo</a:t>
            </a:r>
            <a:r>
              <a:rPr lang="hu-HU" dirty="0" smtClean="0"/>
              <a:t>. megtámadta Lengyelországot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Nagy-Br</a:t>
            </a:r>
            <a:r>
              <a:rPr lang="hu-HU" dirty="0" smtClean="0"/>
              <a:t>. és </a:t>
            </a:r>
            <a:r>
              <a:rPr lang="hu-HU" dirty="0" err="1" smtClean="0"/>
              <a:t>Franciao</a:t>
            </a:r>
            <a:r>
              <a:rPr lang="hu-HU" dirty="0" smtClean="0"/>
              <a:t>. hadat üzent Németországnak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Szeptember 17-én a Szovjetunió is támadott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Felosztották Lengyelországot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816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furcsa háború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Franciaország  védelemre rendezkedett be a Maginot-vonal mögött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Gyenge angol szárazföldi erők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b</a:t>
            </a:r>
            <a:r>
              <a:rPr lang="hu-HU" dirty="0" smtClean="0"/>
              <a:t>efogadták az emigráns lengyel kormányt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francia-német határon nem volt hadművelet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84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Szovjet területszerzések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r>
              <a:rPr lang="hu-HU" dirty="0" smtClean="0">
                <a:solidFill>
                  <a:srgbClr val="008000"/>
                </a:solidFill>
              </a:rPr>
              <a:t>Szovjet-finn háború (téli háború)</a:t>
            </a:r>
          </a:p>
          <a:p>
            <a:pPr lvl="1"/>
            <a:r>
              <a:rPr lang="hu-HU" dirty="0" smtClean="0"/>
              <a:t>Leningrádtól Ny-ra eső, finnek lakta területeket követeltek, cserébe északi, lakatlan területet ajánlottak</a:t>
            </a:r>
          </a:p>
          <a:p>
            <a:pPr lvl="2"/>
            <a:r>
              <a:rPr lang="hu-HU" dirty="0"/>
              <a:t>i</a:t>
            </a:r>
            <a:r>
              <a:rPr lang="hu-HU" dirty="0" smtClean="0"/>
              <a:t>ndok: védelmi okok (a háború után sem adták vissza)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finnek megtagadták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dirty="0" smtClean="0"/>
              <a:t>támadás (1939.november)</a:t>
            </a:r>
          </a:p>
          <a:p>
            <a:pPr lvl="1"/>
            <a:r>
              <a:rPr lang="hu-HU" dirty="0"/>
              <a:t>c</a:t>
            </a:r>
            <a:r>
              <a:rPr lang="hu-HU" dirty="0" smtClean="0"/>
              <a:t>sak a 2. szovjet támadás járt sikerrel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A balti államok</a:t>
            </a:r>
          </a:p>
          <a:p>
            <a:pPr lvl="1"/>
            <a:r>
              <a:rPr lang="hu-HU" dirty="0" smtClean="0"/>
              <a:t>1940 nyarán kommunista hatalomátvétel</a:t>
            </a:r>
          </a:p>
          <a:p>
            <a:pPr lvl="1"/>
            <a:r>
              <a:rPr lang="hu-HU" dirty="0" smtClean="0"/>
              <a:t>Észtország, Lettország és Litvánia kérte a felvételét a </a:t>
            </a:r>
            <a:r>
              <a:rPr lang="hu-HU" dirty="0" err="1" smtClean="0"/>
              <a:t>Szu-ba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545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hu-HU" dirty="0" smtClean="0"/>
              <a:t>A nyugat lerohanása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021907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1940. április: </a:t>
            </a:r>
            <a:r>
              <a:rPr lang="hu-HU" dirty="0" smtClean="0"/>
              <a:t>Hitler lerohanta Dániát és Norvégiát</a:t>
            </a:r>
          </a:p>
          <a:p>
            <a:pPr lvl="1"/>
            <a:r>
              <a:rPr lang="hu-HU" dirty="0"/>
              <a:t>é</a:t>
            </a:r>
            <a:r>
              <a:rPr lang="hu-HU" dirty="0" smtClean="0"/>
              <a:t>szak felől nem érkezhet támadás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svéd vasércbányákat elzárta az angoloktól</a:t>
            </a:r>
          </a:p>
          <a:p>
            <a:pPr lvl="1"/>
            <a:r>
              <a:rPr lang="hu-HU" dirty="0"/>
              <a:t>n</a:t>
            </a:r>
            <a:r>
              <a:rPr lang="hu-HU" dirty="0" smtClean="0"/>
              <a:t>émetbarát kormányok kerültek hatalomra</a:t>
            </a:r>
          </a:p>
        </p:txBody>
      </p:sp>
    </p:spTree>
    <p:extLst>
      <p:ext uri="{BB962C8B-B14F-4D97-AF65-F5344CB8AC3E}">
        <p14:creationId xmlns:p14="http://schemas.microsoft.com/office/powerpoint/2010/main" val="59323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1664"/>
          </a:xfrm>
        </p:spPr>
        <p:txBody>
          <a:bodyPr/>
          <a:lstStyle/>
          <a:p>
            <a:r>
              <a:rPr lang="hu-HU" dirty="0" smtClean="0"/>
              <a:t>A nyugat lerohanása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309939"/>
          </a:xfrm>
        </p:spPr>
        <p:txBody>
          <a:bodyPr/>
          <a:lstStyle/>
          <a:p>
            <a:r>
              <a:rPr lang="hu-HU" dirty="0" smtClean="0"/>
              <a:t>Belgiumon át a Maginot-vonal megkerülése</a:t>
            </a:r>
          </a:p>
          <a:p>
            <a:pPr lvl="1"/>
            <a:r>
              <a:rPr lang="hu-HU" dirty="0" smtClean="0"/>
              <a:t>Franciaország legyőzése két hét alatt</a:t>
            </a:r>
          </a:p>
          <a:p>
            <a:pPr lvl="1"/>
            <a:r>
              <a:rPr lang="hu-HU" dirty="0" smtClean="0"/>
              <a:t>az északi rész német megszállás alá került</a:t>
            </a:r>
          </a:p>
          <a:p>
            <a:pPr lvl="1"/>
            <a:r>
              <a:rPr lang="hu-HU" dirty="0" smtClean="0"/>
              <a:t>a déli részen kollaboráns kormány alakult (Vichy)</a:t>
            </a:r>
          </a:p>
          <a:p>
            <a:pPr lvl="1"/>
            <a:r>
              <a:rPr lang="hu-HU" dirty="0" smtClean="0"/>
              <a:t>a francia tisztek (pl. De Gaulle) Londonba menekültek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835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angliai csata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Nincs erős német hadiflotta, de van légierő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Az angol nép támogatta Churchill elszántságát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modern kor első légi háborúja (1940.07-09.)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fejlett légierő legyőzte a németeket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313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Támadás kelet felé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hu-HU" dirty="0" smtClean="0"/>
              <a:t>1941 tavaszára tervezték, de nyárra halasztották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i kellett segíteni az olaszokat É-Afrikában és </a:t>
            </a:r>
            <a:r>
              <a:rPr lang="hu-HU" dirty="0" err="1" smtClean="0"/>
              <a:t>Görögo-ban</a:t>
            </a:r>
            <a:endParaRPr lang="hu-HU" dirty="0" smtClean="0"/>
          </a:p>
          <a:p>
            <a:r>
              <a:rPr lang="hu-HU" dirty="0" smtClean="0">
                <a:solidFill>
                  <a:srgbClr val="FF0000"/>
                </a:solidFill>
              </a:rPr>
              <a:t>1941. június 22.: Barbarossa-terv</a:t>
            </a:r>
          </a:p>
          <a:p>
            <a:pPr lvl="1"/>
            <a:r>
              <a:rPr lang="hu-HU" dirty="0" smtClean="0"/>
              <a:t>hadüzenet nélküli támadás a Szovjetunió ellen</a:t>
            </a:r>
          </a:p>
          <a:p>
            <a:pPr lvl="1"/>
            <a:r>
              <a:rPr lang="hu-HU" dirty="0"/>
              <a:t>szükség volt ásványkincsekre és </a:t>
            </a:r>
            <a:r>
              <a:rPr lang="hu-HU" dirty="0" smtClean="0"/>
              <a:t>gabonára</a:t>
            </a:r>
          </a:p>
          <a:p>
            <a:pPr lvl="1"/>
            <a:r>
              <a:rPr lang="hu-HU" dirty="0" smtClean="0"/>
              <a:t>Hitler gyors háborúra számított</a:t>
            </a:r>
          </a:p>
          <a:p>
            <a:pPr lvl="2"/>
            <a:r>
              <a:rPr lang="hu-HU" dirty="0"/>
              <a:t>a</a:t>
            </a:r>
            <a:r>
              <a:rPr lang="hu-HU" dirty="0" smtClean="0"/>
              <a:t> német hadsereg ereje</a:t>
            </a:r>
          </a:p>
          <a:p>
            <a:pPr lvl="2"/>
            <a:r>
              <a:rPr lang="hu-HU" dirty="0"/>
              <a:t>s</a:t>
            </a:r>
            <a:r>
              <a:rPr lang="hu-HU" dirty="0" smtClean="0"/>
              <a:t>zovjet-finn háború tanulsága</a:t>
            </a:r>
          </a:p>
          <a:p>
            <a:pPr lvl="2"/>
            <a:r>
              <a:rPr lang="hu-HU" dirty="0"/>
              <a:t>t</a:t>
            </a:r>
            <a:r>
              <a:rPr lang="hu-HU" dirty="0" smtClean="0"/>
              <a:t>isztogatás a  Vörös Hadseregben</a:t>
            </a:r>
          </a:p>
          <a:p>
            <a:pPr lvl="2"/>
            <a:r>
              <a:rPr lang="hu-HU" dirty="0" smtClean="0"/>
              <a:t>nem ismerték a 20 éves szovjet fegyverkezés eredményeit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850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403</Words>
  <Application>Microsoft Office PowerPoint</Application>
  <PresentationFormat>Diavetítés a képernyőre (4:3 oldalarány)</PresentationFormat>
  <Paragraphs>69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Office-téma</vt:lpstr>
      <vt:lpstr>A náci birodalom előretörése</vt:lpstr>
      <vt:lpstr>Előzmények</vt:lpstr>
      <vt:lpstr>A háború kitörése</vt:lpstr>
      <vt:lpstr>A furcsa háború</vt:lpstr>
      <vt:lpstr>Szovjet területszerzések</vt:lpstr>
      <vt:lpstr>A nyugat lerohanása</vt:lpstr>
      <vt:lpstr>A nyugat lerohanása</vt:lpstr>
      <vt:lpstr>Az angliai csata</vt:lpstr>
      <vt:lpstr>Támadás kelet felé</vt:lpstr>
      <vt:lpstr>Támadás kelet felé</vt:lpstr>
      <vt:lpstr>Támadás kelet felé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náci birodalom előretörése</dc:title>
  <dc:creator>Kupás Andor</dc:creator>
  <cp:lastModifiedBy>user</cp:lastModifiedBy>
  <cp:revision>43</cp:revision>
  <dcterms:created xsi:type="dcterms:W3CDTF">2019-01-08T10:29:50Z</dcterms:created>
  <dcterms:modified xsi:type="dcterms:W3CDTF">2020-02-28T09:21:32Z</dcterms:modified>
</cp:coreProperties>
</file>