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6633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E892-7196-468E-A81F-7146CCCB57B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636B-AB9C-4F87-8D9D-DC419A5489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20378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E892-7196-468E-A81F-7146CCCB57B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636B-AB9C-4F87-8D9D-DC419A5489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0513619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E892-7196-468E-A81F-7146CCCB57B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636B-AB9C-4F87-8D9D-DC419A5489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195114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E892-7196-468E-A81F-7146CCCB57B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636B-AB9C-4F87-8D9D-DC419A5489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9251537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E892-7196-468E-A81F-7146CCCB57B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636B-AB9C-4F87-8D9D-DC419A5489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2365268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E892-7196-468E-A81F-7146CCCB57B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636B-AB9C-4F87-8D9D-DC419A5489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9503892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E892-7196-468E-A81F-7146CCCB57B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636B-AB9C-4F87-8D9D-DC419A5489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69292269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E892-7196-468E-A81F-7146CCCB57B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636B-AB9C-4F87-8D9D-DC419A5489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9784524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E892-7196-468E-A81F-7146CCCB57B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636B-AB9C-4F87-8D9D-DC419A5489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910064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E892-7196-468E-A81F-7146CCCB57B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636B-AB9C-4F87-8D9D-DC419A5489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333436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E892-7196-468E-A81F-7146CCCB57B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6F636B-AB9C-4F87-8D9D-DC419A5489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0989247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E892-7196-468E-A81F-7146CCCB57BD}" type="datetimeFigureOut">
              <a:rPr lang="hu-HU" smtClean="0"/>
              <a:t>2020. 02. 28.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6F636B-AB9C-4F87-8D9D-DC419A54894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3448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+mn-lt"/>
              </a:rPr>
              <a:t>A világháború küszöbén</a:t>
            </a:r>
            <a:endParaRPr lang="hu-HU" dirty="0"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13693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+mn-lt"/>
              </a:rPr>
              <a:t>Az események több nézőpontból</a:t>
            </a:r>
            <a:endParaRPr lang="hu-HU" dirty="0">
              <a:latin typeface="+mn-lt"/>
            </a:endParaRPr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663300"/>
                </a:solidFill>
              </a:rPr>
              <a:t>Németország</a:t>
            </a:r>
            <a:endParaRPr lang="hu-HU" sz="2800" dirty="0">
              <a:solidFill>
                <a:srgbClr val="663300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sz="half" idx="2"/>
          </p:nvPr>
        </p:nvSpPr>
        <p:spPr>
          <a:xfrm>
            <a:off x="198214" y="2505075"/>
            <a:ext cx="4929810" cy="3684588"/>
          </a:xfrm>
        </p:spPr>
        <p:txBody>
          <a:bodyPr>
            <a:normAutofit fontScale="92500" lnSpcReduction="10000"/>
          </a:bodyPr>
          <a:lstStyle/>
          <a:p>
            <a:endParaRPr lang="hu-HU" dirty="0" smtClean="0"/>
          </a:p>
          <a:p>
            <a:r>
              <a:rPr lang="hu-HU" sz="2600" dirty="0" smtClean="0"/>
              <a:t>Hadseregfejlesztés, amit a versailles-i béke tiltott</a:t>
            </a:r>
          </a:p>
          <a:p>
            <a:r>
              <a:rPr lang="hu-HU" sz="2600" dirty="0" smtClean="0"/>
              <a:t>Hitler </a:t>
            </a:r>
            <a:r>
              <a:rPr lang="hu-HU" sz="2600" dirty="0"/>
              <a:t>kilépett a Népszövetségből (1933</a:t>
            </a:r>
            <a:r>
              <a:rPr lang="hu-HU" sz="2600" dirty="0" smtClean="0"/>
              <a:t>)</a:t>
            </a:r>
          </a:p>
          <a:p>
            <a:r>
              <a:rPr lang="hu-HU" sz="2600" dirty="0" smtClean="0"/>
              <a:t>Általános hadkötelezettség</a:t>
            </a:r>
          </a:p>
          <a:p>
            <a:r>
              <a:rPr lang="hu-HU" sz="2600" dirty="0" smtClean="0"/>
              <a:t>Szavazás a Saar-vidéken (1935) </a:t>
            </a:r>
            <a:r>
              <a:rPr lang="hu-H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sz="2600" dirty="0" smtClean="0"/>
              <a:t>Németország mellett</a:t>
            </a:r>
          </a:p>
          <a:p>
            <a:r>
              <a:rPr lang="hu-HU" sz="2600" dirty="0" smtClean="0"/>
              <a:t>Bevonulás a Rajna-vidékre (1936)</a:t>
            </a:r>
            <a:endParaRPr lang="hu-HU" sz="2600" dirty="0"/>
          </a:p>
          <a:p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5128024" y="1681163"/>
            <a:ext cx="3388517" cy="823912"/>
          </a:xfrm>
        </p:spPr>
        <p:txBody>
          <a:bodyPr>
            <a:normAutofit/>
          </a:bodyPr>
          <a:lstStyle/>
          <a:p>
            <a:r>
              <a:rPr lang="hu-HU" sz="2800" dirty="0" smtClean="0">
                <a:solidFill>
                  <a:srgbClr val="0000FF"/>
                </a:solidFill>
              </a:rPr>
              <a:t>Nyugati hatalmak</a:t>
            </a:r>
            <a:endParaRPr lang="hu-HU" sz="2800" dirty="0">
              <a:solidFill>
                <a:srgbClr val="0000FF"/>
              </a:solidFill>
            </a:endParaRP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5128024" y="2505075"/>
            <a:ext cx="3750933" cy="3684588"/>
          </a:xfrm>
        </p:spPr>
        <p:txBody>
          <a:bodyPr/>
          <a:lstStyle/>
          <a:p>
            <a:endParaRPr lang="hu-HU" dirty="0" smtClean="0"/>
          </a:p>
          <a:p>
            <a:r>
              <a:rPr lang="hu-HU" sz="2400" dirty="0" smtClean="0"/>
              <a:t>Engedmények politikája</a:t>
            </a:r>
          </a:p>
          <a:p>
            <a:pPr lvl="1"/>
            <a:r>
              <a:rPr lang="hu-HU" sz="2000" dirty="0" smtClean="0"/>
              <a:t>Hitler kelet felé fog menni</a:t>
            </a:r>
          </a:p>
          <a:p>
            <a:r>
              <a:rPr lang="hu-HU" sz="2400" dirty="0" smtClean="0"/>
              <a:t>Félelem a Szovjetuniótól</a:t>
            </a:r>
          </a:p>
          <a:p>
            <a:r>
              <a:rPr lang="hu-HU" sz="2400" dirty="0" smtClean="0"/>
              <a:t>Nem tettek semmi a rajnai bevonulás ellen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9487242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+mn-lt"/>
              </a:rPr>
              <a:t>Hatalmi átrendeződés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351338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00FF"/>
                </a:solidFill>
              </a:rPr>
              <a:t>1938-ra a náci hadsereg erősebb, mint az angol és a francia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nyugat továbbra sem bízik a Szovjetunióban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Vereség Etiópiában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dirty="0" smtClean="0"/>
              <a:t>az olasz hadsereg gyengesége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FF0000"/>
                </a:solidFill>
              </a:rPr>
              <a:t>Német-olasz szövetség (1936): Berlin-Róma tengely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8000"/>
                </a:solidFill>
              </a:rPr>
              <a:t>Antikomintern paktum a Szovjetunió ellen</a:t>
            </a:r>
          </a:p>
          <a:p>
            <a:pPr lvl="1">
              <a:lnSpc>
                <a:spcPct val="150000"/>
              </a:lnSpc>
            </a:pPr>
            <a:r>
              <a:rPr lang="hu-HU" dirty="0"/>
              <a:t>n</a:t>
            </a:r>
            <a:r>
              <a:rPr lang="hu-HU" dirty="0" smtClean="0"/>
              <a:t>émet, japán és olasz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52535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44557" y="365126"/>
            <a:ext cx="8494643" cy="1325563"/>
          </a:xfrm>
        </p:spPr>
        <p:txBody>
          <a:bodyPr/>
          <a:lstStyle/>
          <a:p>
            <a:pPr algn="ctr"/>
            <a:r>
              <a:rPr lang="hu-HU" dirty="0" smtClean="0">
                <a:latin typeface="+mn-lt"/>
              </a:rPr>
              <a:t>A spanyol polgárháború (1936-1939)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25625"/>
            <a:ext cx="8515350" cy="4351338"/>
          </a:xfrm>
        </p:spPr>
        <p:txBody>
          <a:bodyPr/>
          <a:lstStyle/>
          <a:p>
            <a:r>
              <a:rPr lang="hu-HU" dirty="0" smtClean="0">
                <a:solidFill>
                  <a:srgbClr val="FF0000"/>
                </a:solidFill>
              </a:rPr>
              <a:t>Franco tábornok </a:t>
            </a:r>
            <a:r>
              <a:rPr lang="hu-HU" dirty="0" smtClean="0"/>
              <a:t>jobboldali felkelésével kezdődött</a:t>
            </a:r>
          </a:p>
          <a:p>
            <a:pPr lvl="1"/>
            <a:r>
              <a:rPr lang="hu-HU" dirty="0"/>
              <a:t>n</a:t>
            </a:r>
            <a:r>
              <a:rPr lang="hu-HU" dirty="0" smtClean="0"/>
              <a:t>émet és olasz támogatást kapott</a:t>
            </a:r>
          </a:p>
          <a:p>
            <a:pPr lvl="1"/>
            <a:r>
              <a:rPr lang="hu-HU" dirty="0"/>
              <a:t>t</a:t>
            </a:r>
            <a:r>
              <a:rPr lang="hu-HU" dirty="0" smtClean="0"/>
              <a:t>olódás a fasizmus felé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nyugati hatalmak most sem avatkoztak be</a:t>
            </a:r>
          </a:p>
          <a:p>
            <a:pPr lvl="1"/>
            <a:r>
              <a:rPr lang="hu-HU" dirty="0"/>
              <a:t>e</a:t>
            </a:r>
            <a:r>
              <a:rPr lang="hu-HU" dirty="0" smtClean="0"/>
              <a:t>gy nagyobb európai háborút akartak elkerülni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Franco győzött</a:t>
            </a:r>
          </a:p>
          <a:p>
            <a:pPr lvl="1">
              <a:lnSpc>
                <a:spcPct val="150000"/>
              </a:lnSpc>
            </a:pPr>
            <a:r>
              <a:rPr lang="hu-HU" dirty="0" smtClean="0"/>
              <a:t>katonai diktatúra évtizedei 1975-ig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68978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 smtClean="0">
                <a:latin typeface="+mn-lt"/>
              </a:rPr>
              <a:t>Német terjeszkedés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351338"/>
          </a:xfrm>
        </p:spPr>
        <p:txBody>
          <a:bodyPr/>
          <a:lstStyle/>
          <a:p>
            <a:r>
              <a:rPr lang="hu-HU" dirty="0" smtClean="0"/>
              <a:t>A versailles-i béke tiltotta az Anschlusst</a:t>
            </a:r>
          </a:p>
          <a:p>
            <a:r>
              <a:rPr lang="hu-HU" dirty="0" smtClean="0"/>
              <a:t>Ausztriában sokan támogatták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dirty="0" smtClean="0"/>
              <a:t>népszavazás kiírása</a:t>
            </a:r>
          </a:p>
          <a:p>
            <a:r>
              <a:rPr lang="hu-HU" dirty="0" smtClean="0"/>
              <a:t>A német csapatok bevonultak Ausztriába (1938.03.)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Hitler a Szudéta-vidéket követelte Csehszlovákiától</a:t>
            </a:r>
          </a:p>
          <a:p>
            <a:pPr lvl="1"/>
            <a:r>
              <a:rPr lang="hu-HU" dirty="0" smtClean="0"/>
              <a:t>3 milliós német kisebbség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8000"/>
                </a:solidFill>
              </a:rPr>
              <a:t>Müncheni konferencia (1938.09.)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dirty="0" smtClean="0"/>
              <a:t>Hitler megkapta</a:t>
            </a:r>
          </a:p>
          <a:p>
            <a:pPr lvl="1"/>
            <a:r>
              <a:rPr lang="hu-HU" dirty="0"/>
              <a:t>o</a:t>
            </a:r>
            <a:r>
              <a:rPr lang="hu-HU" dirty="0" smtClean="0"/>
              <a:t>lasz jóváhagyással</a:t>
            </a:r>
          </a:p>
          <a:p>
            <a:pPr lvl="1"/>
            <a:r>
              <a:rPr lang="hu-HU" dirty="0"/>
              <a:t>b</a:t>
            </a:r>
            <a:r>
              <a:rPr lang="hu-HU" dirty="0" smtClean="0"/>
              <a:t>rit-francia tévedés: Hitlernek nem lesz több követelése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3843816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solidFill>
                  <a:prstClr val="black"/>
                </a:solidFill>
                <a:latin typeface="Calibri" panose="020F0502020204030204"/>
              </a:rPr>
              <a:t>Német terjeszkedés</a:t>
            </a:r>
            <a:endParaRPr lang="hu-HU" dirty="0">
              <a:latin typeface="+mn-lt"/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825625"/>
            <a:ext cx="9144000" cy="4351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hu-HU" dirty="0" smtClean="0"/>
              <a:t>1939. március: Szlovákia német támogatással kikiáltotta függetlenségét </a:t>
            </a:r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hu-HU" dirty="0" smtClean="0"/>
              <a:t>a cseh kormány Londonba menekült</a:t>
            </a:r>
          </a:p>
          <a:p>
            <a:pPr>
              <a:lnSpc>
                <a:spcPct val="150000"/>
              </a:lnSpc>
            </a:pPr>
            <a:r>
              <a:rPr lang="hu-HU" dirty="0" smtClean="0">
                <a:solidFill>
                  <a:srgbClr val="008000"/>
                </a:solidFill>
              </a:rPr>
              <a:t>A német hadsereg megszállta Csehországot</a:t>
            </a:r>
          </a:p>
          <a:p>
            <a:pPr lvl="1">
              <a:lnSpc>
                <a:spcPct val="150000"/>
              </a:lnSpc>
            </a:pPr>
            <a:r>
              <a:rPr lang="hu-HU" dirty="0" err="1" smtClean="0"/>
              <a:t>Cseh-Morva</a:t>
            </a:r>
            <a:r>
              <a:rPr lang="hu-HU" dirty="0" smtClean="0"/>
              <a:t> </a:t>
            </a:r>
            <a:r>
              <a:rPr lang="hu-HU" dirty="0" err="1" smtClean="0"/>
              <a:t>Portektorátus</a:t>
            </a:r>
            <a:r>
              <a:rPr lang="hu-HU" dirty="0" smtClean="0"/>
              <a:t> lett belőle német ellenőrzés alatt</a:t>
            </a:r>
          </a:p>
          <a:p>
            <a:pPr>
              <a:lnSpc>
                <a:spcPct val="150000"/>
              </a:lnSpc>
            </a:pPr>
            <a:r>
              <a:rPr lang="hu-HU" dirty="0" smtClean="0"/>
              <a:t>A nyugati hatalmak most sem avatkoztak közbe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2837800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-téma">
  <a:themeElements>
    <a:clrScheme name="Office-té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é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é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98</TotalTime>
  <Words>227</Words>
  <Application>Microsoft Office PowerPoint</Application>
  <PresentationFormat>Diavetítés a képernyőre (4:3 oldalarány)</PresentationFormat>
  <Paragraphs>44</Paragraphs>
  <Slides>6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Office-téma</vt:lpstr>
      <vt:lpstr>A világháború küszöbén</vt:lpstr>
      <vt:lpstr>Az események több nézőpontból</vt:lpstr>
      <vt:lpstr>Hatalmi átrendeződés</vt:lpstr>
      <vt:lpstr>A spanyol polgárháború (1936-1939)</vt:lpstr>
      <vt:lpstr>Német terjeszkedés</vt:lpstr>
      <vt:lpstr>Német terjeszkedés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világháború küszöbén</dc:title>
  <dc:creator>Andor</dc:creator>
  <cp:lastModifiedBy>user</cp:lastModifiedBy>
  <cp:revision>20</cp:revision>
  <dcterms:created xsi:type="dcterms:W3CDTF">2018-12-18T17:04:16Z</dcterms:created>
  <dcterms:modified xsi:type="dcterms:W3CDTF">2020-02-28T08:40:51Z</dcterms:modified>
</cp:coreProperties>
</file>