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41270A5-B00B-46F9-9393-6556EB08B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569291"/>
            <a:ext cx="6815669" cy="1515533"/>
          </a:xfrm>
        </p:spPr>
        <p:txBody>
          <a:bodyPr/>
          <a:lstStyle/>
          <a:p>
            <a:r>
              <a:rPr lang="hu-HU" sz="4800" b="1" dirty="0"/>
              <a:t>Az uradalom és a mezőgazdasági technika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793ABC41-BEBE-47B3-A325-505A2B0A28B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sz="3000" dirty="0"/>
              <a:t>Egyetemes középkor</a:t>
            </a:r>
          </a:p>
          <a:p>
            <a:r>
              <a:rPr lang="hu-HU" sz="3000" dirty="0"/>
              <a:t>Segédlet órai jegyzet írásához</a:t>
            </a:r>
          </a:p>
        </p:txBody>
      </p:sp>
    </p:spTree>
    <p:extLst>
      <p:ext uri="{BB962C8B-B14F-4D97-AF65-F5344CB8AC3E}">
        <p14:creationId xmlns:p14="http://schemas.microsoft.com/office/powerpoint/2010/main" val="25471625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E0AAB0B-91FE-4DBD-A770-1F40DDAA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330199"/>
            <a:ext cx="9601196" cy="651934"/>
          </a:xfrm>
        </p:spPr>
        <p:txBody>
          <a:bodyPr>
            <a:no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uradalmak létrejötte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3038100-9664-42FD-972F-B6C69707A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991" y="1284723"/>
            <a:ext cx="11569148" cy="5016686"/>
          </a:xfrm>
        </p:spPr>
        <p:txBody>
          <a:bodyPr>
            <a:norm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Nyugat-római Birodalom bukása után nyugaton az árutermelés visszaesik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Mindennapos az éhínség, belső háborúskodás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Önellátó nagybirtokok alakulnak ki, amit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uradalomnak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nevezünk</a:t>
            </a:r>
          </a:p>
          <a:p>
            <a:pPr marL="0" indent="0">
              <a:buNone/>
            </a:pP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Az </a:t>
            </a:r>
            <a:r>
              <a:rPr lang="hu-HU" sz="32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uradalom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az a terület, amelynek földjei a nagybirtokos tulajdonában, lakói a nagybirtokos fennhatósága alatt vannak. A földek egy részén a földesúr gazdálkodott, más részén a jobbágyok.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9967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5A017CE-7AF6-4506-8970-444E7A0E2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181970"/>
            <a:ext cx="3904419" cy="985816"/>
          </a:xfrm>
        </p:spPr>
        <p:txBody>
          <a:bodyPr>
            <a:normAutofit fontScale="90000"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uradalom </a:t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részei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98B95EC-42A8-4B07-BD90-799E74A961B4}"/>
              </a:ext>
            </a:extLst>
          </p:cNvPr>
          <p:cNvSpPr txBox="1"/>
          <p:nvPr/>
        </p:nvSpPr>
        <p:spPr>
          <a:xfrm>
            <a:off x="4689613" y="803510"/>
            <a:ext cx="30314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URADALOM</a:t>
            </a:r>
          </a:p>
        </p:txBody>
      </p:sp>
      <p:cxnSp>
        <p:nvCxnSpPr>
          <p:cNvPr id="7" name="Egyenes összekötő nyíllal 6">
            <a:extLst>
              <a:ext uri="{FF2B5EF4-FFF2-40B4-BE49-F238E27FC236}">
                <a16:creationId xmlns:a16="http://schemas.microsoft.com/office/drawing/2014/main" id="{BE1D6691-651A-4913-BCE5-2DB16033CE9D}"/>
              </a:ext>
            </a:extLst>
          </p:cNvPr>
          <p:cNvCxnSpPr>
            <a:cxnSpLocks/>
          </p:cNvCxnSpPr>
          <p:nvPr/>
        </p:nvCxnSpPr>
        <p:spPr>
          <a:xfrm flipH="1">
            <a:off x="3846444" y="1449841"/>
            <a:ext cx="1351721" cy="894521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857F90D3-53E7-4261-95D1-C7D3F5AF468F}"/>
              </a:ext>
            </a:extLst>
          </p:cNvPr>
          <p:cNvCxnSpPr>
            <a:cxnSpLocks/>
          </p:cNvCxnSpPr>
          <p:nvPr/>
        </p:nvCxnSpPr>
        <p:spPr>
          <a:xfrm flipH="1">
            <a:off x="6079422" y="1525861"/>
            <a:ext cx="1" cy="13318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>
            <a:extLst>
              <a:ext uri="{FF2B5EF4-FFF2-40B4-BE49-F238E27FC236}">
                <a16:creationId xmlns:a16="http://schemas.microsoft.com/office/drawing/2014/main" id="{6D5C4427-243E-47B2-A286-2D3EDCA699FE}"/>
              </a:ext>
            </a:extLst>
          </p:cNvPr>
          <p:cNvCxnSpPr>
            <a:cxnSpLocks/>
          </p:cNvCxnSpPr>
          <p:nvPr/>
        </p:nvCxnSpPr>
        <p:spPr>
          <a:xfrm flipH="1">
            <a:off x="7393054" y="1449841"/>
            <a:ext cx="1351721" cy="894521"/>
          </a:xfrm>
          <a:prstGeom prst="straightConnector1">
            <a:avLst/>
          </a:prstGeom>
          <a:ln w="50800">
            <a:tailEnd type="triangle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176CE569-93F7-4802-BC04-3D4B0B772B54}"/>
              </a:ext>
            </a:extLst>
          </p:cNvPr>
          <p:cNvSpPr txBox="1"/>
          <p:nvPr/>
        </p:nvSpPr>
        <p:spPr>
          <a:xfrm>
            <a:off x="733854" y="2344362"/>
            <a:ext cx="32699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Majorság/Allódium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földesúr saját kezelésű földjei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jobbágyok művelik robotmunkával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9E3882FC-767B-4B3A-9FF1-77C48325114F}"/>
              </a:ext>
            </a:extLst>
          </p:cNvPr>
          <p:cNvSpPr txBox="1"/>
          <p:nvPr/>
        </p:nvSpPr>
        <p:spPr>
          <a:xfrm>
            <a:off x="3846444" y="2933724"/>
            <a:ext cx="42936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 használatú területek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földesúr tulajdona, de a jobbágy is használhatja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Erdő, legelő, tó, folyó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2B11814E-7D8E-42B7-A0B5-2DCE9A1318EC}"/>
              </a:ext>
            </a:extLst>
          </p:cNvPr>
          <p:cNvSpPr txBox="1"/>
          <p:nvPr/>
        </p:nvSpPr>
        <p:spPr>
          <a:xfrm>
            <a:off x="7994402" y="2433815"/>
            <a:ext cx="419759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Jobbágytelek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jobbágy csak használja, a földesúr tulajdona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Cserébe szolgáltatással tartozik: robot, ajándék, termény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Részei: ház, kert, szántó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AC1B48-42F4-4E63-B455-E61CCB95F8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30198"/>
            <a:ext cx="9601196" cy="773045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mezőgazdaság fejlődése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6A9613D-49C3-4CB9-AD0E-2FC1B8F175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009" y="1384115"/>
            <a:ext cx="10575234" cy="4758268"/>
          </a:xfrm>
        </p:spPr>
        <p:txBody>
          <a:bodyPr>
            <a:normAutofit/>
          </a:bodyPr>
          <a:lstStyle/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VIII. századtól kezdve fejlődnek a termelési módszerek és a munkaeszközök </a:t>
            </a:r>
          </a:p>
          <a:p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fejlődés oka:</a:t>
            </a:r>
          </a:p>
          <a:p>
            <a:pPr marL="0" indent="0">
              <a:buNone/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Jobb életfeltételek keresése</a:t>
            </a:r>
          </a:p>
          <a:p>
            <a:pPr marL="0" indent="0">
              <a:buNone/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Nomádoktól átvett technika</a:t>
            </a:r>
          </a:p>
          <a:p>
            <a:pPr marL="0" indent="0">
              <a:buNone/>
            </a:pPr>
            <a:r>
              <a:rPr lang="hu-H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Kolostorokban kibontakozó gazdálkodás </a:t>
            </a:r>
          </a:p>
        </p:txBody>
      </p:sp>
    </p:spTree>
    <p:extLst>
      <p:ext uri="{BB962C8B-B14F-4D97-AF65-F5344CB8AC3E}">
        <p14:creationId xmlns:p14="http://schemas.microsoft.com/office/powerpoint/2010/main" val="3060187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728895-65D2-44E1-B4F8-9743E4BBB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4611" y="210930"/>
            <a:ext cx="9601196" cy="991706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Földművelési módok</a:t>
            </a:r>
          </a:p>
        </p:txBody>
      </p:sp>
      <p:cxnSp>
        <p:nvCxnSpPr>
          <p:cNvPr id="5" name="Egyenes összekötő nyíllal 4">
            <a:extLst>
              <a:ext uri="{FF2B5EF4-FFF2-40B4-BE49-F238E27FC236}">
                <a16:creationId xmlns:a16="http://schemas.microsoft.com/office/drawing/2014/main" id="{0487B859-9E76-4F01-B3E4-F8519A65D7BD}"/>
              </a:ext>
            </a:extLst>
          </p:cNvPr>
          <p:cNvCxnSpPr/>
          <p:nvPr/>
        </p:nvCxnSpPr>
        <p:spPr>
          <a:xfrm flipH="1">
            <a:off x="2792896" y="1133061"/>
            <a:ext cx="1590261" cy="83488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62F17197-C06E-4271-9FA0-9DC34853103C}"/>
              </a:ext>
            </a:extLst>
          </p:cNvPr>
          <p:cNvSpPr txBox="1"/>
          <p:nvPr/>
        </p:nvSpPr>
        <p:spPr>
          <a:xfrm>
            <a:off x="337931" y="2333489"/>
            <a:ext cx="39458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Talajváltó gazdálkodás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földet kimerülésig használják, majd újat vetnek be</a:t>
            </a:r>
          </a:p>
        </p:txBody>
      </p:sp>
      <p:cxnSp>
        <p:nvCxnSpPr>
          <p:cNvPr id="8" name="Egyenes összekötő nyíllal 7">
            <a:extLst>
              <a:ext uri="{FF2B5EF4-FFF2-40B4-BE49-F238E27FC236}">
                <a16:creationId xmlns:a16="http://schemas.microsoft.com/office/drawing/2014/main" id="{73817A5D-2E26-451B-9A20-FD51375533E2}"/>
              </a:ext>
            </a:extLst>
          </p:cNvPr>
          <p:cNvCxnSpPr/>
          <p:nvPr/>
        </p:nvCxnSpPr>
        <p:spPr>
          <a:xfrm>
            <a:off x="6218583" y="1133061"/>
            <a:ext cx="0" cy="1510748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8260C380-23F6-4C89-947C-F032B5C2A484}"/>
              </a:ext>
            </a:extLst>
          </p:cNvPr>
          <p:cNvSpPr txBox="1"/>
          <p:nvPr/>
        </p:nvSpPr>
        <p:spPr>
          <a:xfrm>
            <a:off x="3934240" y="2748986"/>
            <a:ext cx="458193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Kétnyomásos</a:t>
            </a:r>
          </a:p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gazdálkodás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földet két részre osztják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egyiket bevetik, a másikat ugaron hagyják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Felváltva használják</a:t>
            </a:r>
          </a:p>
        </p:txBody>
      </p:sp>
      <p:cxnSp>
        <p:nvCxnSpPr>
          <p:cNvPr id="11" name="Egyenes összekötő nyíllal 10">
            <a:extLst>
              <a:ext uri="{FF2B5EF4-FFF2-40B4-BE49-F238E27FC236}">
                <a16:creationId xmlns:a16="http://schemas.microsoft.com/office/drawing/2014/main" id="{42408BDB-9552-41B9-9765-85C4A52EA0CC}"/>
              </a:ext>
            </a:extLst>
          </p:cNvPr>
          <p:cNvCxnSpPr>
            <a:cxnSpLocks/>
          </p:cNvCxnSpPr>
          <p:nvPr/>
        </p:nvCxnSpPr>
        <p:spPr>
          <a:xfrm>
            <a:off x="7798905" y="1133061"/>
            <a:ext cx="1600199" cy="988943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E7FE7952-5711-4C86-98D4-5C9FCBC08930}"/>
              </a:ext>
            </a:extLst>
          </p:cNvPr>
          <p:cNvSpPr txBox="1"/>
          <p:nvPr/>
        </p:nvSpPr>
        <p:spPr>
          <a:xfrm>
            <a:off x="8577476" y="2241155"/>
            <a:ext cx="327659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Háromnyomásos Gazdálkodás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földet három részre osztják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Egyiket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ősszel, másikat tavasszal vetik be, a harmadik ugar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Évente cserélik</a:t>
            </a:r>
          </a:p>
        </p:txBody>
      </p:sp>
    </p:spTree>
    <p:extLst>
      <p:ext uri="{BB962C8B-B14F-4D97-AF65-F5344CB8AC3E}">
        <p14:creationId xmlns:p14="http://schemas.microsoft.com/office/powerpoint/2010/main" val="1310953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692D158-1616-4851-8E86-A44672509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592" y="157185"/>
            <a:ext cx="9601196" cy="459042"/>
          </a:xfrm>
        </p:spPr>
        <p:txBody>
          <a:bodyPr>
            <a:normAutofit fontScale="90000"/>
          </a:bodyPr>
          <a:lstStyle/>
          <a:p>
            <a:r>
              <a:rPr lang="hu-HU" b="1">
                <a:latin typeface="Times New Roman" panose="02020603050405020304" pitchFamily="18" charset="0"/>
                <a:cs typeface="Times New Roman" panose="02020603050405020304" pitchFamily="18" charset="0"/>
              </a:rPr>
              <a:t>Eszközök fejlődése a mezőgazdaságban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Táblázat 12">
            <a:extLst>
              <a:ext uri="{FF2B5EF4-FFF2-40B4-BE49-F238E27FC236}">
                <a16:creationId xmlns:a16="http://schemas.microsoft.com/office/drawing/2014/main" id="{7F660AC7-A16F-49D3-930B-1AEAAE3A76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35159"/>
              </p:ext>
            </p:extLst>
          </p:nvPr>
        </p:nvGraphicFramePr>
        <p:xfrm>
          <a:off x="665921" y="1083364"/>
          <a:ext cx="10962862" cy="5117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1431">
                  <a:extLst>
                    <a:ext uri="{9D8B030D-6E8A-4147-A177-3AD203B41FA5}">
                      <a16:colId xmlns:a16="http://schemas.microsoft.com/office/drawing/2014/main" val="413095393"/>
                    </a:ext>
                  </a:extLst>
                </a:gridCol>
                <a:gridCol w="5481431">
                  <a:extLst>
                    <a:ext uri="{9D8B030D-6E8A-4147-A177-3AD203B41FA5}">
                      <a16:colId xmlns:a16="http://schemas.microsoft.com/office/drawing/2014/main" val="3297035333"/>
                    </a:ext>
                  </a:extLst>
                </a:gridCol>
              </a:tblGrid>
              <a:tr h="655984">
                <a:tc>
                  <a:txBody>
                    <a:bodyPr/>
                    <a:lstStyle/>
                    <a:p>
                      <a:pPr algn="ctr"/>
                      <a:r>
                        <a:rPr lang="hu-HU" sz="3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Eszköz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3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Miért hasznos?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925531917"/>
                  </a:ext>
                </a:extLst>
              </a:tr>
              <a:tr h="111815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Fordító nehézeke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Keményebb, kötöttebb földet is felszántotta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Megfordította a földet </a:t>
                      </a: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 </a:t>
                      </a:r>
                      <a:r>
                        <a:rPr lang="hu-HU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felülre</a:t>
                      </a: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 kerül az alsó, pihent föld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Wingdings" panose="05000000000000000000" pitchFamily="2" charset="2"/>
                        </a:rPr>
                        <a:t>Mélyebbre szánt</a:t>
                      </a:r>
                      <a:endParaRPr lang="hu-H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82129730"/>
                  </a:ext>
                </a:extLst>
              </a:tr>
              <a:tr h="1118152">
                <a:tc>
                  <a:txBody>
                    <a:bodyPr/>
                    <a:lstStyle/>
                    <a:p>
                      <a:pPr algn="ctr"/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Borona 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Szántás után lazítja a földet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927249842"/>
                  </a:ext>
                </a:extLst>
              </a:tr>
              <a:tr h="1118152">
                <a:tc>
                  <a:txBody>
                    <a:bodyPr/>
                    <a:lstStyle/>
                    <a:p>
                      <a:pPr algn="ctr"/>
                      <a:r>
                        <a:rPr lang="hu-H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Sz</a:t>
                      </a:r>
                      <a:r>
                        <a:rPr lang="hu-HU" sz="3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lang="hu-HU" sz="3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gyhám</a:t>
                      </a:r>
                      <a:endParaRPr lang="hu-HU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hu-HU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(elődje a nyakhám)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hu-H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Nő az állat igaereje</a:t>
                      </a:r>
                    </a:p>
                  </a:txBody>
                  <a:tcPr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134783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522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C71FC4-58C4-44B8-87A1-9845E639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46636"/>
            <a:ext cx="9601196" cy="816851"/>
          </a:xfrm>
        </p:spPr>
        <p:txBody>
          <a:bodyPr/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fejlődés következményei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9563E26-CF49-4709-9FE9-AA2F44744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1" y="1354298"/>
            <a:ext cx="9601196" cy="5257066"/>
          </a:xfrm>
        </p:spPr>
        <p:txBody>
          <a:bodyPr/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Nő a terméshozam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Népességnövekedés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Megjelenik a fölösleg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ez piacon értékesíthető  megindul az önellátó gazdaság felbomlása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Terményjáradék helyett elterjed a </a:t>
            </a:r>
            <a:r>
              <a:rPr lang="hu-H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pénzadó</a:t>
            </a:r>
            <a:r>
              <a:rPr lang="hu-HU" sz="28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(mert a földesúrnak is van saját feleslege, amit eladhat)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 mezőgazdaság és az ipar különválik, kialakul a pénzgazdálkodás</a:t>
            </a:r>
          </a:p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Megkezdődik a városok kialakulása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57608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312</Words>
  <Application>Microsoft Office PowerPoint</Application>
  <PresentationFormat>Szélesvásznú</PresentationFormat>
  <Paragraphs>58</Paragraphs>
  <Slides>7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2" baseType="lpstr">
      <vt:lpstr>Arial</vt:lpstr>
      <vt:lpstr>Garamond</vt:lpstr>
      <vt:lpstr>Times New Roman</vt:lpstr>
      <vt:lpstr>Wingdings</vt:lpstr>
      <vt:lpstr>Organikus</vt:lpstr>
      <vt:lpstr>Az uradalom és a mezőgazdasági technika</vt:lpstr>
      <vt:lpstr>Az uradalmak létrejötte</vt:lpstr>
      <vt:lpstr>Az uradalom  részei</vt:lpstr>
      <vt:lpstr>A mezőgazdaság fejlődése </vt:lpstr>
      <vt:lpstr>Földművelési módok</vt:lpstr>
      <vt:lpstr>Eszközök fejlődése a mezőgazdaságban</vt:lpstr>
      <vt:lpstr>A fejlődés következményei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uradalom és a mezőgazdasági technika</dc:title>
  <dc:creator>Violetta Veres</dc:creator>
  <cp:lastModifiedBy>user</cp:lastModifiedBy>
  <cp:revision>19</cp:revision>
  <dcterms:created xsi:type="dcterms:W3CDTF">2020-01-16T18:34:25Z</dcterms:created>
  <dcterms:modified xsi:type="dcterms:W3CDTF">2020-01-31T08:48:14Z</dcterms:modified>
</cp:coreProperties>
</file>