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A83ED-A334-4DB7-977B-80B2A1047474}" v="22" dt="2020-01-15T18:50:46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C97E0-880D-402B-ADE4-787D46545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13" y="1456760"/>
            <a:ext cx="9637058" cy="2098226"/>
          </a:xfrm>
        </p:spPr>
        <p:txBody>
          <a:bodyPr/>
          <a:lstStyle/>
          <a:p>
            <a:r>
              <a:rPr lang="hu-HU" sz="7000" dirty="0"/>
              <a:t>A hűbériség és jobbágyság jellemzői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03CD70-B0C2-4A13-A090-23BA1A49B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Egyetemes középkor</a:t>
            </a:r>
          </a:p>
          <a:p>
            <a:r>
              <a:rPr lang="hu-HU" dirty="0"/>
              <a:t>Segédlet órai jegyzet készítéshez</a:t>
            </a:r>
          </a:p>
        </p:txBody>
      </p:sp>
    </p:spTree>
    <p:extLst>
      <p:ext uri="{BB962C8B-B14F-4D97-AF65-F5344CB8AC3E}">
        <p14:creationId xmlns:p14="http://schemas.microsoft.com/office/powerpoint/2010/main" val="79324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A9AA1-93A9-4F4B-81B0-BEF4466E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247" y="147917"/>
            <a:ext cx="9601200" cy="842683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hűbériség kialakulása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7ED7BB-3F57-4460-AA6F-E1FD5528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48" y="1237129"/>
            <a:ext cx="9601200" cy="5145741"/>
          </a:xfrm>
        </p:spPr>
        <p:txBody>
          <a:bodyPr>
            <a:normAutofit/>
          </a:bodyPr>
          <a:lstStyle/>
          <a:p>
            <a:r>
              <a:rPr lang="hu-HU" sz="3000" dirty="0"/>
              <a:t>A középkorban a hatalom alapja a </a:t>
            </a:r>
            <a:r>
              <a:rPr lang="hu-HU" sz="3000" i="1" u="sng" dirty="0"/>
              <a:t>föld</a:t>
            </a:r>
          </a:p>
          <a:p>
            <a:pPr marL="0" indent="0">
              <a:buNone/>
            </a:pPr>
            <a:r>
              <a:rPr lang="hu-HU" sz="3000" dirty="0">
                <a:sym typeface="Wingdings" panose="05000000000000000000" pitchFamily="2" charset="2"/>
              </a:rPr>
              <a:t>Feudalizmus  feudum (lat.)= föld</a:t>
            </a:r>
          </a:p>
          <a:p>
            <a:r>
              <a:rPr lang="hu-HU" sz="3000" dirty="0"/>
              <a:t>A királyok hatalma is a földbirtokon alapult</a:t>
            </a:r>
          </a:p>
          <a:p>
            <a:r>
              <a:rPr lang="hu-HU" sz="3000" dirty="0"/>
              <a:t>Híveiknek földet adományoznak </a:t>
            </a:r>
            <a:r>
              <a:rPr lang="hu-HU" sz="3000" dirty="0">
                <a:sym typeface="Wingdings" panose="05000000000000000000" pitchFamily="2" charset="2"/>
              </a:rPr>
              <a:t> cserébe azok szolgálatot látnak el (pl. katonáskodás, hivatalok betöltése)</a:t>
            </a:r>
          </a:p>
          <a:p>
            <a:pPr marL="0" indent="0">
              <a:buNone/>
            </a:pPr>
            <a:endParaRPr lang="hu-HU" sz="3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3000" dirty="0">
                <a:sym typeface="Wingdings" panose="05000000000000000000" pitchFamily="2" charset="2"/>
              </a:rPr>
              <a:t> A különböző szolgálat teljesítéséért adományozott földet </a:t>
            </a:r>
            <a:r>
              <a:rPr lang="hu-HU" sz="3000" b="1" dirty="0">
                <a:sym typeface="Wingdings" panose="05000000000000000000" pitchFamily="2" charset="2"/>
              </a:rPr>
              <a:t>hűbérbirtoknak</a:t>
            </a:r>
            <a:r>
              <a:rPr lang="hu-HU" sz="3000" dirty="0">
                <a:sym typeface="Wingdings" panose="05000000000000000000" pitchFamily="2" charset="2"/>
              </a:rPr>
              <a:t> nevezzük. 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95633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3BEC0E-8210-4D04-9DE7-A47190A1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552" y="286869"/>
            <a:ext cx="9601200" cy="6230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hűbérbirtok fajtái 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96D68B8E-1880-47DE-B9CF-6EF76396D108}"/>
              </a:ext>
            </a:extLst>
          </p:cNvPr>
          <p:cNvCxnSpPr>
            <a:cxnSpLocks/>
          </p:cNvCxnSpPr>
          <p:nvPr/>
        </p:nvCxnSpPr>
        <p:spPr>
          <a:xfrm flipH="1">
            <a:off x="3945835" y="1057835"/>
            <a:ext cx="1701542" cy="1307678"/>
          </a:xfrm>
          <a:prstGeom prst="straightConnector1">
            <a:avLst/>
          </a:prstGeom>
          <a:ln w="508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11D588B1-2491-462F-BD24-40103E94E2ED}"/>
              </a:ext>
            </a:extLst>
          </p:cNvPr>
          <p:cNvCxnSpPr>
            <a:cxnSpLocks/>
          </p:cNvCxnSpPr>
          <p:nvPr/>
        </p:nvCxnSpPr>
        <p:spPr>
          <a:xfrm>
            <a:off x="7966508" y="1057835"/>
            <a:ext cx="1425970" cy="1446826"/>
          </a:xfrm>
          <a:prstGeom prst="straightConnector1">
            <a:avLst/>
          </a:prstGeom>
          <a:ln w="508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72213CB-E77A-484A-B2E8-DA1A2976A0C3}"/>
              </a:ext>
            </a:extLst>
          </p:cNvPr>
          <p:cNvSpPr txBox="1"/>
          <p:nvPr/>
        </p:nvSpPr>
        <p:spPr>
          <a:xfrm>
            <a:off x="2514600" y="2504661"/>
            <a:ext cx="2971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Beneficium</a:t>
            </a:r>
          </a:p>
          <a:p>
            <a:pPr algn="ctr"/>
            <a:endParaRPr lang="hu-H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Bármikor visszavehető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örökíthető</a:t>
            </a:r>
          </a:p>
          <a:p>
            <a:endParaRPr lang="hu-H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0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FCAFF48-2A32-4BBB-8EDC-A414ECCF99B1}"/>
              </a:ext>
            </a:extLst>
          </p:cNvPr>
          <p:cNvSpPr txBox="1"/>
          <p:nvPr/>
        </p:nvSpPr>
        <p:spPr>
          <a:xfrm>
            <a:off x="7867116" y="2703442"/>
            <a:ext cx="29717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Feudum</a:t>
            </a:r>
          </a:p>
          <a:p>
            <a:pPr algn="ctr"/>
            <a:endParaRPr lang="hu-H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Örökíthető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Továbbadható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Később alakul ki</a:t>
            </a:r>
          </a:p>
        </p:txBody>
      </p:sp>
    </p:spTree>
    <p:extLst>
      <p:ext uri="{BB962C8B-B14F-4D97-AF65-F5344CB8AC3E}">
        <p14:creationId xmlns:p14="http://schemas.microsoft.com/office/powerpoint/2010/main" val="320354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73DE9E-1C77-4D04-94F4-FB824669E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922" y="138319"/>
            <a:ext cx="9601200" cy="742950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hűbéri lánc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26BA51-05A5-47BA-B781-F93B3402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52" y="881269"/>
            <a:ext cx="9601200" cy="5516217"/>
          </a:xfrm>
        </p:spPr>
        <p:txBody>
          <a:bodyPr>
            <a:normAutofit lnSpcReduction="10000"/>
          </a:bodyPr>
          <a:lstStyle/>
          <a:p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Hűbérúr/ </a:t>
            </a:r>
            <a:r>
              <a:rPr lang="hu-H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senior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aki a földet adományozza</a:t>
            </a: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Hűbéres/ vazallus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aki a földet kapja</a:t>
            </a: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Birtokot hűbéres is adományozhat, így az uralkodó rétegek tagjai között kialakul egy alá-fölérendeltségi viszony , ez a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hűbéri lánc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senior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vazallus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hűbéreskü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tesznek, ebben kölcsönösen megígérik, hogy hűségesek lesznek és teljesítik kötelességeiket. </a:t>
            </a:r>
          </a:p>
        </p:txBody>
      </p:sp>
    </p:spTree>
    <p:extLst>
      <p:ext uri="{BB962C8B-B14F-4D97-AF65-F5344CB8AC3E}">
        <p14:creationId xmlns:p14="http://schemas.microsoft.com/office/powerpoint/2010/main" val="341185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Ábra 4" descr="Korona">
            <a:extLst>
              <a:ext uri="{FF2B5EF4-FFF2-40B4-BE49-F238E27FC236}">
                <a16:creationId xmlns:a16="http://schemas.microsoft.com/office/drawing/2014/main" id="{59321F9B-4F35-4180-B8B1-F0AA519CC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99855" y="95415"/>
            <a:ext cx="1803811" cy="1803811"/>
          </a:xfrm>
          <a:prstGeom prst="rect">
            <a:avLst/>
          </a:prstGeom>
        </p:spPr>
      </p:pic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EC50AEC6-CA5B-46CF-9EF1-A6E61B9BAEBD}"/>
              </a:ext>
            </a:extLst>
          </p:cNvPr>
          <p:cNvCxnSpPr/>
          <p:nvPr/>
        </p:nvCxnSpPr>
        <p:spPr>
          <a:xfrm flipH="1">
            <a:off x="5158409" y="1818861"/>
            <a:ext cx="937591" cy="57646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ABE8896E-AE29-4455-AE93-ED80ED4B53AB}"/>
              </a:ext>
            </a:extLst>
          </p:cNvPr>
          <p:cNvCxnSpPr>
            <a:stCxn id="5" idx="2"/>
          </p:cNvCxnSpPr>
          <p:nvPr/>
        </p:nvCxnSpPr>
        <p:spPr>
          <a:xfrm flipH="1">
            <a:off x="6601760" y="1899226"/>
            <a:ext cx="1" cy="99306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CC278CCA-8C95-4F50-A00A-CDF22E2EF961}"/>
              </a:ext>
            </a:extLst>
          </p:cNvPr>
          <p:cNvCxnSpPr>
            <a:cxnSpLocks/>
          </p:cNvCxnSpPr>
          <p:nvPr/>
        </p:nvCxnSpPr>
        <p:spPr>
          <a:xfrm>
            <a:off x="7040219" y="1818861"/>
            <a:ext cx="914400" cy="63113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Ábra 17" descr="Férfi">
            <a:extLst>
              <a:ext uri="{FF2B5EF4-FFF2-40B4-BE49-F238E27FC236}">
                <a16:creationId xmlns:a16="http://schemas.microsoft.com/office/drawing/2014/main" id="{298C32E4-6833-4AD4-BF91-F0F1BAA98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675841" y="2594113"/>
            <a:ext cx="914400" cy="914400"/>
          </a:xfrm>
          <a:prstGeom prst="rect">
            <a:avLst/>
          </a:prstGeom>
        </p:spPr>
      </p:pic>
      <p:pic>
        <p:nvPicPr>
          <p:cNvPr id="19" name="Ábra 18" descr="Férfi">
            <a:extLst>
              <a:ext uri="{FF2B5EF4-FFF2-40B4-BE49-F238E27FC236}">
                <a16:creationId xmlns:a16="http://schemas.microsoft.com/office/drawing/2014/main" id="{2CA97B93-A4FA-41DC-AD46-BDC4A880E7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125819" y="2971800"/>
            <a:ext cx="914400" cy="914400"/>
          </a:xfrm>
          <a:prstGeom prst="rect">
            <a:avLst/>
          </a:prstGeom>
        </p:spPr>
      </p:pic>
      <p:pic>
        <p:nvPicPr>
          <p:cNvPr id="20" name="Ábra 19" descr="Férfi">
            <a:extLst>
              <a:ext uri="{FF2B5EF4-FFF2-40B4-BE49-F238E27FC236}">
                <a16:creationId xmlns:a16="http://schemas.microsoft.com/office/drawing/2014/main" id="{ECD0C18E-3D2B-41F6-AFC8-15D4C89770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40490" y="2594113"/>
            <a:ext cx="914400" cy="914400"/>
          </a:xfrm>
          <a:prstGeom prst="rect">
            <a:avLst/>
          </a:prstGeom>
        </p:spPr>
      </p:pic>
      <p:pic>
        <p:nvPicPr>
          <p:cNvPr id="22" name="Ábra 21" descr="Férfiak csoportja">
            <a:extLst>
              <a:ext uri="{FF2B5EF4-FFF2-40B4-BE49-F238E27FC236}">
                <a16:creationId xmlns:a16="http://schemas.microsoft.com/office/drawing/2014/main" id="{114AB052-D459-4561-9491-ADC3DFDACC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03463" y="4025348"/>
            <a:ext cx="914400" cy="914400"/>
          </a:xfrm>
          <a:prstGeom prst="rect">
            <a:avLst/>
          </a:prstGeom>
        </p:spPr>
      </p:pic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360ACFD6-3A91-4C2E-A2B9-8D6BF9A3BD07}"/>
              </a:ext>
            </a:extLst>
          </p:cNvPr>
          <p:cNvCxnSpPr>
            <a:cxnSpLocks/>
          </p:cNvCxnSpPr>
          <p:nvPr/>
        </p:nvCxnSpPr>
        <p:spPr>
          <a:xfrm flipH="1">
            <a:off x="4054149" y="3508513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31CEE860-CE47-4D92-9467-5E73763F0936}"/>
              </a:ext>
            </a:extLst>
          </p:cNvPr>
          <p:cNvCxnSpPr>
            <a:cxnSpLocks/>
          </p:cNvCxnSpPr>
          <p:nvPr/>
        </p:nvCxnSpPr>
        <p:spPr>
          <a:xfrm flipH="1">
            <a:off x="4243846" y="3508513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83EF7C19-0CFD-439A-A4FC-0BAD667C67AE}"/>
              </a:ext>
            </a:extLst>
          </p:cNvPr>
          <p:cNvCxnSpPr>
            <a:cxnSpLocks/>
          </p:cNvCxnSpPr>
          <p:nvPr/>
        </p:nvCxnSpPr>
        <p:spPr>
          <a:xfrm flipH="1">
            <a:off x="4416770" y="3538330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Ábra 31" descr="Férfiak csoportja">
            <a:extLst>
              <a:ext uri="{FF2B5EF4-FFF2-40B4-BE49-F238E27FC236}">
                <a16:creationId xmlns:a16="http://schemas.microsoft.com/office/drawing/2014/main" id="{1F906BB9-8D8C-49BE-8F70-9F111229B8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096000" y="4437682"/>
            <a:ext cx="914400" cy="914400"/>
          </a:xfrm>
          <a:prstGeom prst="rect">
            <a:avLst/>
          </a:prstGeom>
        </p:spPr>
      </p:pic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89C896C5-0E20-4001-867D-BEB0E8792130}"/>
              </a:ext>
            </a:extLst>
          </p:cNvPr>
          <p:cNvCxnSpPr>
            <a:cxnSpLocks/>
          </p:cNvCxnSpPr>
          <p:nvPr/>
        </p:nvCxnSpPr>
        <p:spPr>
          <a:xfrm flipH="1">
            <a:off x="6271591" y="3941578"/>
            <a:ext cx="211778" cy="5409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>
            <a:extLst>
              <a:ext uri="{FF2B5EF4-FFF2-40B4-BE49-F238E27FC236}">
                <a16:creationId xmlns:a16="http://schemas.microsoft.com/office/drawing/2014/main" id="{3F54501D-1949-4247-9A8D-335674F287B5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6553200" y="3965713"/>
            <a:ext cx="22058" cy="471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>
            <a:extLst>
              <a:ext uri="{FF2B5EF4-FFF2-40B4-BE49-F238E27FC236}">
                <a16:creationId xmlns:a16="http://schemas.microsoft.com/office/drawing/2014/main" id="{0735AFE4-8129-4578-B203-CA3E9BF286F0}"/>
              </a:ext>
            </a:extLst>
          </p:cNvPr>
          <p:cNvCxnSpPr>
            <a:cxnSpLocks/>
          </p:cNvCxnSpPr>
          <p:nvPr/>
        </p:nvCxnSpPr>
        <p:spPr>
          <a:xfrm>
            <a:off x="6707519" y="3953645"/>
            <a:ext cx="124365" cy="5289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Ábra 50" descr="Férfiak csoportja">
            <a:extLst>
              <a:ext uri="{FF2B5EF4-FFF2-40B4-BE49-F238E27FC236}">
                <a16:creationId xmlns:a16="http://schemas.microsoft.com/office/drawing/2014/main" id="{9B9B38C6-2EB2-496A-9D4E-253FB6C684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394767" y="4055165"/>
            <a:ext cx="914400" cy="914400"/>
          </a:xfrm>
          <a:prstGeom prst="rect">
            <a:avLst/>
          </a:prstGeom>
        </p:spPr>
      </p:pic>
      <p:cxnSp>
        <p:nvCxnSpPr>
          <p:cNvPr id="67" name="Egyenes összekötő nyíllal 66">
            <a:extLst>
              <a:ext uri="{FF2B5EF4-FFF2-40B4-BE49-F238E27FC236}">
                <a16:creationId xmlns:a16="http://schemas.microsoft.com/office/drawing/2014/main" id="{4CF6F33E-7BC3-4DF1-A361-CE8DA949D4B9}"/>
              </a:ext>
            </a:extLst>
          </p:cNvPr>
          <p:cNvCxnSpPr>
            <a:cxnSpLocks/>
          </p:cNvCxnSpPr>
          <p:nvPr/>
        </p:nvCxnSpPr>
        <p:spPr>
          <a:xfrm flipH="1">
            <a:off x="7987882" y="3538330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>
            <a:extLst>
              <a:ext uri="{FF2B5EF4-FFF2-40B4-BE49-F238E27FC236}">
                <a16:creationId xmlns:a16="http://schemas.microsoft.com/office/drawing/2014/main" id="{6062857F-0C64-44E0-AFA1-90894E585A73}"/>
              </a:ext>
            </a:extLst>
          </p:cNvPr>
          <p:cNvCxnSpPr>
            <a:cxnSpLocks/>
          </p:cNvCxnSpPr>
          <p:nvPr/>
        </p:nvCxnSpPr>
        <p:spPr>
          <a:xfrm flipH="1">
            <a:off x="8164039" y="3538330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>
            <a:extLst>
              <a:ext uri="{FF2B5EF4-FFF2-40B4-BE49-F238E27FC236}">
                <a16:creationId xmlns:a16="http://schemas.microsoft.com/office/drawing/2014/main" id="{37A1E54F-8301-4116-84A7-AE13084A7035}"/>
              </a:ext>
            </a:extLst>
          </p:cNvPr>
          <p:cNvCxnSpPr>
            <a:cxnSpLocks/>
          </p:cNvCxnSpPr>
          <p:nvPr/>
        </p:nvCxnSpPr>
        <p:spPr>
          <a:xfrm flipH="1">
            <a:off x="8355910" y="3538330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Ábra 69" descr="Férfiak csoportja">
            <a:extLst>
              <a:ext uri="{FF2B5EF4-FFF2-40B4-BE49-F238E27FC236}">
                <a16:creationId xmlns:a16="http://schemas.microsoft.com/office/drawing/2014/main" id="{E8A626C3-D367-43C7-9E46-D9A984D20D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82833" y="5456583"/>
            <a:ext cx="914400" cy="914400"/>
          </a:xfrm>
          <a:prstGeom prst="rect">
            <a:avLst/>
          </a:prstGeom>
        </p:spPr>
      </p:pic>
      <p:cxnSp>
        <p:nvCxnSpPr>
          <p:cNvPr id="71" name="Egyenes összekötő nyíllal 70">
            <a:extLst>
              <a:ext uri="{FF2B5EF4-FFF2-40B4-BE49-F238E27FC236}">
                <a16:creationId xmlns:a16="http://schemas.microsoft.com/office/drawing/2014/main" id="{BBF49949-FA17-4CA0-8C96-F5360AFE0405}"/>
              </a:ext>
            </a:extLst>
          </p:cNvPr>
          <p:cNvCxnSpPr>
            <a:cxnSpLocks/>
          </p:cNvCxnSpPr>
          <p:nvPr/>
        </p:nvCxnSpPr>
        <p:spPr>
          <a:xfrm flipH="1">
            <a:off x="3233519" y="4939748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nyíllal 71">
            <a:extLst>
              <a:ext uri="{FF2B5EF4-FFF2-40B4-BE49-F238E27FC236}">
                <a16:creationId xmlns:a16="http://schemas.microsoft.com/office/drawing/2014/main" id="{90584FD0-AC12-4C0A-8754-D440F4A7BC03}"/>
              </a:ext>
            </a:extLst>
          </p:cNvPr>
          <p:cNvCxnSpPr>
            <a:cxnSpLocks/>
          </p:cNvCxnSpPr>
          <p:nvPr/>
        </p:nvCxnSpPr>
        <p:spPr>
          <a:xfrm flipH="1">
            <a:off x="3423216" y="4939748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>
            <a:extLst>
              <a:ext uri="{FF2B5EF4-FFF2-40B4-BE49-F238E27FC236}">
                <a16:creationId xmlns:a16="http://schemas.microsoft.com/office/drawing/2014/main" id="{101C72F0-4F7A-439B-A98A-4ABDA85917B7}"/>
              </a:ext>
            </a:extLst>
          </p:cNvPr>
          <p:cNvCxnSpPr>
            <a:cxnSpLocks/>
          </p:cNvCxnSpPr>
          <p:nvPr/>
        </p:nvCxnSpPr>
        <p:spPr>
          <a:xfrm flipH="1">
            <a:off x="3596140" y="4969565"/>
            <a:ext cx="761386" cy="516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Ábra 73" descr="Férfiak csoportja">
            <a:extLst>
              <a:ext uri="{FF2B5EF4-FFF2-40B4-BE49-F238E27FC236}">
                <a16:creationId xmlns:a16="http://schemas.microsoft.com/office/drawing/2014/main" id="{C38A7A5D-EC8A-400F-A113-8FE1A44699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096000" y="5824051"/>
            <a:ext cx="914400" cy="914400"/>
          </a:xfrm>
          <a:prstGeom prst="rect">
            <a:avLst/>
          </a:prstGeom>
        </p:spPr>
      </p:pic>
      <p:cxnSp>
        <p:nvCxnSpPr>
          <p:cNvPr id="75" name="Egyenes összekötő nyíllal 74">
            <a:extLst>
              <a:ext uri="{FF2B5EF4-FFF2-40B4-BE49-F238E27FC236}">
                <a16:creationId xmlns:a16="http://schemas.microsoft.com/office/drawing/2014/main" id="{7D671306-4CA6-4C8A-9188-4BB76E04E6DE}"/>
              </a:ext>
            </a:extLst>
          </p:cNvPr>
          <p:cNvCxnSpPr>
            <a:cxnSpLocks/>
          </p:cNvCxnSpPr>
          <p:nvPr/>
        </p:nvCxnSpPr>
        <p:spPr>
          <a:xfrm flipH="1">
            <a:off x="6271591" y="5327947"/>
            <a:ext cx="211778" cy="5409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nyíllal 75">
            <a:extLst>
              <a:ext uri="{FF2B5EF4-FFF2-40B4-BE49-F238E27FC236}">
                <a16:creationId xmlns:a16="http://schemas.microsoft.com/office/drawing/2014/main" id="{482D2AEB-E004-4EA7-B793-1EBFE89DBF80}"/>
              </a:ext>
            </a:extLst>
          </p:cNvPr>
          <p:cNvCxnSpPr>
            <a:cxnSpLocks/>
            <a:endCxn id="74" idx="0"/>
          </p:cNvCxnSpPr>
          <p:nvPr/>
        </p:nvCxnSpPr>
        <p:spPr>
          <a:xfrm flipH="1">
            <a:off x="6553200" y="5352082"/>
            <a:ext cx="22058" cy="4719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nyíllal 76">
            <a:extLst>
              <a:ext uri="{FF2B5EF4-FFF2-40B4-BE49-F238E27FC236}">
                <a16:creationId xmlns:a16="http://schemas.microsoft.com/office/drawing/2014/main" id="{FFFCCE39-6D54-4F9C-B5DF-520F594BEE83}"/>
              </a:ext>
            </a:extLst>
          </p:cNvPr>
          <p:cNvCxnSpPr>
            <a:cxnSpLocks/>
          </p:cNvCxnSpPr>
          <p:nvPr/>
        </p:nvCxnSpPr>
        <p:spPr>
          <a:xfrm>
            <a:off x="6707519" y="5340014"/>
            <a:ext cx="124365" cy="5289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Ábra 77" descr="Férfiak csoportja">
            <a:extLst>
              <a:ext uri="{FF2B5EF4-FFF2-40B4-BE49-F238E27FC236}">
                <a16:creationId xmlns:a16="http://schemas.microsoft.com/office/drawing/2014/main" id="{A553BBB8-92F0-4615-89EE-7407FC7C61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55759" y="5486400"/>
            <a:ext cx="914400" cy="914400"/>
          </a:xfrm>
          <a:prstGeom prst="rect">
            <a:avLst/>
          </a:prstGeom>
        </p:spPr>
      </p:pic>
      <p:cxnSp>
        <p:nvCxnSpPr>
          <p:cNvPr id="79" name="Egyenes összekötő nyíllal 78">
            <a:extLst>
              <a:ext uri="{FF2B5EF4-FFF2-40B4-BE49-F238E27FC236}">
                <a16:creationId xmlns:a16="http://schemas.microsoft.com/office/drawing/2014/main" id="{A76F6D95-9F01-4732-BB81-B5172A1FE6DB}"/>
              </a:ext>
            </a:extLst>
          </p:cNvPr>
          <p:cNvCxnSpPr>
            <a:cxnSpLocks/>
          </p:cNvCxnSpPr>
          <p:nvPr/>
        </p:nvCxnSpPr>
        <p:spPr>
          <a:xfrm flipH="1">
            <a:off x="8748874" y="4969565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>
            <a:extLst>
              <a:ext uri="{FF2B5EF4-FFF2-40B4-BE49-F238E27FC236}">
                <a16:creationId xmlns:a16="http://schemas.microsoft.com/office/drawing/2014/main" id="{3A0D9B40-6CB4-42D1-AB69-1BA48DD966AA}"/>
              </a:ext>
            </a:extLst>
          </p:cNvPr>
          <p:cNvCxnSpPr>
            <a:cxnSpLocks/>
          </p:cNvCxnSpPr>
          <p:nvPr/>
        </p:nvCxnSpPr>
        <p:spPr>
          <a:xfrm flipH="1">
            <a:off x="8925031" y="4969565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nyíllal 80">
            <a:extLst>
              <a:ext uri="{FF2B5EF4-FFF2-40B4-BE49-F238E27FC236}">
                <a16:creationId xmlns:a16="http://schemas.microsoft.com/office/drawing/2014/main" id="{B5542861-7271-43AF-AD01-92866ECD9AD9}"/>
              </a:ext>
            </a:extLst>
          </p:cNvPr>
          <p:cNvCxnSpPr>
            <a:cxnSpLocks/>
          </p:cNvCxnSpPr>
          <p:nvPr/>
        </p:nvCxnSpPr>
        <p:spPr>
          <a:xfrm flipH="1">
            <a:off x="9116902" y="4969565"/>
            <a:ext cx="761386" cy="516835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Szövegdoboz 81">
            <a:extLst>
              <a:ext uri="{FF2B5EF4-FFF2-40B4-BE49-F238E27FC236}">
                <a16:creationId xmlns:a16="http://schemas.microsoft.com/office/drawing/2014/main" id="{B5B9876B-B8D6-4FA4-8058-9AEF2F42A08E}"/>
              </a:ext>
            </a:extLst>
          </p:cNvPr>
          <p:cNvSpPr txBox="1"/>
          <p:nvPr/>
        </p:nvSpPr>
        <p:spPr>
          <a:xfrm>
            <a:off x="1481747" y="2726876"/>
            <a:ext cx="33157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NAGYHŰBÉRESEK</a:t>
            </a:r>
          </a:p>
        </p:txBody>
      </p:sp>
      <p:sp>
        <p:nvSpPr>
          <p:cNvPr id="83" name="Szövegdoboz 82">
            <a:extLst>
              <a:ext uri="{FF2B5EF4-FFF2-40B4-BE49-F238E27FC236}">
                <a16:creationId xmlns:a16="http://schemas.microsoft.com/office/drawing/2014/main" id="{B5563304-8959-4A8C-9E50-1D5E86249D05}"/>
              </a:ext>
            </a:extLst>
          </p:cNvPr>
          <p:cNvSpPr txBox="1"/>
          <p:nvPr/>
        </p:nvSpPr>
        <p:spPr>
          <a:xfrm>
            <a:off x="909644" y="4512365"/>
            <a:ext cx="26041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KISHŰBÉRESEK</a:t>
            </a:r>
          </a:p>
        </p:txBody>
      </p:sp>
    </p:spTree>
    <p:extLst>
      <p:ext uri="{BB962C8B-B14F-4D97-AF65-F5344CB8AC3E}">
        <p14:creationId xmlns:p14="http://schemas.microsoft.com/office/powerpoint/2010/main" val="37404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084636-BDF0-4E20-BA50-7F722653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948" y="247650"/>
            <a:ext cx="9601200" cy="742950"/>
          </a:xfrm>
        </p:spPr>
        <p:txBody>
          <a:bodyPr/>
          <a:lstStyle/>
          <a:p>
            <a:pPr algn="ctr"/>
            <a:r>
              <a:rPr lang="hu-HU" b="1" dirty="0" smtClean="0"/>
              <a:t>Jó</a:t>
            </a:r>
            <a:r>
              <a:rPr lang="hu-HU" b="1" dirty="0" smtClean="0">
                <a:solidFill>
                  <a:schemeClr val="tx1"/>
                </a:solidFill>
              </a:rPr>
              <a:t>, </a:t>
            </a:r>
            <a:r>
              <a:rPr lang="hu-HU" b="1" dirty="0"/>
              <a:t>ha tudod!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22913B-78C7-46DB-9BDF-E7369E565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791" y="1391479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hu-HU" sz="3000" dirty="0"/>
              <a:t>A jobbágy nem tagja a hűbéri láncnak, mert nincs saját földbirtoka, de a hűbérbirtokon dolgozik</a:t>
            </a:r>
          </a:p>
          <a:p>
            <a:pPr marL="0" indent="0">
              <a:buNone/>
            </a:pPr>
            <a:endParaRPr lang="hu-HU" sz="3000" dirty="0"/>
          </a:p>
          <a:p>
            <a:r>
              <a:rPr lang="hu-HU" sz="3000" dirty="0"/>
              <a:t>Az állam a hűbéri rendszeren keresztül működik </a:t>
            </a:r>
          </a:p>
          <a:p>
            <a:pPr marL="0" indent="0">
              <a:buNone/>
            </a:pPr>
            <a:endParaRPr lang="hu-HU" sz="3000" dirty="0"/>
          </a:p>
          <a:p>
            <a:r>
              <a:rPr lang="hu-HU" sz="3000" dirty="0"/>
              <a:t>A keresztény felfogás elítéli az eskü </a:t>
            </a:r>
            <a:r>
              <a:rPr lang="hu-HU" sz="3000" dirty="0" smtClean="0"/>
              <a:t>megszegését, </a:t>
            </a:r>
            <a:r>
              <a:rPr lang="hu-HU" sz="3000" dirty="0"/>
              <a:t>ennek ellenére olykor megtörténik </a:t>
            </a:r>
          </a:p>
        </p:txBody>
      </p:sp>
    </p:spTree>
    <p:extLst>
      <p:ext uri="{BB962C8B-B14F-4D97-AF65-F5344CB8AC3E}">
        <p14:creationId xmlns:p14="http://schemas.microsoft.com/office/powerpoint/2010/main" val="163621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FC020C-3F0F-4E06-9884-22F05FBD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190" y="247650"/>
            <a:ext cx="9601200" cy="865533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jobbágyság kialakulása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44A869-1A50-4AB5-BE48-45757E87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079" y="1240734"/>
            <a:ext cx="9601200" cy="2466562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Jobbágyság: új, alávetett réteg 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folyamat hosszú volt és területenként eltérő módon valósult meg 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társadalmi csoportok összeolvadásával jött létre</a:t>
            </a: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4826B97-5A10-439E-9F49-B4CE6BD9E2ED}"/>
              </a:ext>
            </a:extLst>
          </p:cNvPr>
          <p:cNvSpPr txBox="1"/>
          <p:nvPr/>
        </p:nvSpPr>
        <p:spPr>
          <a:xfrm>
            <a:off x="1023732" y="4075047"/>
            <a:ext cx="2902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RABSZOLGÁK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E7E81F2-13E7-4512-8A4C-88ABDFBAA545}"/>
              </a:ext>
            </a:extLst>
          </p:cNvPr>
          <p:cNvSpPr txBox="1"/>
          <p:nvPr/>
        </p:nvSpPr>
        <p:spPr>
          <a:xfrm>
            <a:off x="4437823" y="4075047"/>
            <a:ext cx="31109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COLONUSZOK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B79D632-7501-4F02-B521-8128333FCE9C}"/>
              </a:ext>
            </a:extLst>
          </p:cNvPr>
          <p:cNvSpPr txBox="1"/>
          <p:nvPr/>
        </p:nvSpPr>
        <p:spPr>
          <a:xfrm>
            <a:off x="7871792" y="4075047"/>
            <a:ext cx="4403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GERMÁN PARASZTOK</a:t>
            </a:r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97C1BD12-954E-4140-8FB1-6E8C7C09428D}"/>
              </a:ext>
            </a:extLst>
          </p:cNvPr>
          <p:cNvCxnSpPr>
            <a:cxnSpLocks/>
          </p:cNvCxnSpPr>
          <p:nvPr/>
        </p:nvCxnSpPr>
        <p:spPr>
          <a:xfrm>
            <a:off x="2256183" y="4770783"/>
            <a:ext cx="2355574" cy="108336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>
            <a:extLst>
              <a:ext uri="{FF2B5EF4-FFF2-40B4-BE49-F238E27FC236}">
                <a16:creationId xmlns:a16="http://schemas.microsoft.com/office/drawing/2014/main" id="{D7A80FB5-A82B-4DDF-9AA5-3A1D98632FB0}"/>
              </a:ext>
            </a:extLst>
          </p:cNvPr>
          <p:cNvSpPr txBox="1"/>
          <p:nvPr/>
        </p:nvSpPr>
        <p:spPr>
          <a:xfrm>
            <a:off x="4780722" y="5716658"/>
            <a:ext cx="2981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JOBBÁGYSÁG</a:t>
            </a:r>
          </a:p>
        </p:txBody>
      </p: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CB649183-E198-442C-98F9-990FBAC8ED3A}"/>
              </a:ext>
            </a:extLst>
          </p:cNvPr>
          <p:cNvCxnSpPr>
            <a:cxnSpLocks/>
          </p:cNvCxnSpPr>
          <p:nvPr/>
        </p:nvCxnSpPr>
        <p:spPr>
          <a:xfrm>
            <a:off x="7931426" y="4770782"/>
            <a:ext cx="2355574" cy="1083365"/>
          </a:xfrm>
          <a:prstGeom prst="straightConnector1">
            <a:avLst/>
          </a:prstGeom>
          <a:ln w="50800"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A23A46AC-AB0C-4E8E-AEC6-58D4F634D147}"/>
              </a:ext>
            </a:extLst>
          </p:cNvPr>
          <p:cNvCxnSpPr>
            <a:endCxn id="9" idx="0"/>
          </p:cNvCxnSpPr>
          <p:nvPr/>
        </p:nvCxnSpPr>
        <p:spPr>
          <a:xfrm>
            <a:off x="6271591" y="4770782"/>
            <a:ext cx="1" cy="94587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7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0F1DF-6924-4775-9EC7-6C4D207F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247650"/>
            <a:ext cx="9601200" cy="935107"/>
          </a:xfrm>
        </p:spPr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jobbágyok terhei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196DA6-4836-4D73-A22C-0BA98199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687" y="1371600"/>
            <a:ext cx="9601200" cy="5238750"/>
          </a:xfrm>
        </p:spPr>
        <p:txBody>
          <a:bodyPr>
            <a:normAutofit/>
          </a:bodyPr>
          <a:lstStyle/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alávetettséget általában védelemért cserében vállalják 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Földjüknek csak használói, nem tulajdonosai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 használatért cserében szolgáltatásokkal tartoznak a föld tulajdonosának (földesúr)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Robot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munkajáradék, a földesúr földjén, saját állattal és eszközzel (pl. földművelés, építkezés, szállítás)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Terményjáradék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a jobbágytelken megtermelt javak egy részének átadása  később pénzjáradékká változik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Ajándék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bizonyos alkalmakor a földesúrnak (pl. házasság) 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28441"/>
      </p:ext>
    </p:extLst>
  </p:cSld>
  <p:clrMapOvr>
    <a:masterClrMapping/>
  </p:clrMapOvr>
</p:sld>
</file>

<file path=ppt/theme/theme1.xml><?xml version="1.0" encoding="utf-8"?>
<a:theme xmlns:a="http://schemas.openxmlformats.org/drawingml/2006/main" name="Körülvágás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158</TotalTime>
  <Words>279</Words>
  <Application>Microsoft Office PowerPoint</Application>
  <PresentationFormat>Szélesvásznú</PresentationFormat>
  <Paragraphs>50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Times New Roman</vt:lpstr>
      <vt:lpstr>Wingdings</vt:lpstr>
      <vt:lpstr>Körülvágás</vt:lpstr>
      <vt:lpstr>A hűbériség és jobbágyság jellemzői</vt:lpstr>
      <vt:lpstr>A hűbériség kialakulása</vt:lpstr>
      <vt:lpstr>PowerPoint-bemutató</vt:lpstr>
      <vt:lpstr>A hűbéri lánc </vt:lpstr>
      <vt:lpstr>PowerPoint-bemutató</vt:lpstr>
      <vt:lpstr>Jó, ha tudod!</vt:lpstr>
      <vt:lpstr>A jobbágyság kialakulása</vt:lpstr>
      <vt:lpstr>A jobbágyok terhei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hűbériség és jobbágyság jellemző</dc:title>
  <dc:creator>Violetta Veres</dc:creator>
  <cp:lastModifiedBy>user</cp:lastModifiedBy>
  <cp:revision>13</cp:revision>
  <dcterms:created xsi:type="dcterms:W3CDTF">2020-01-15T16:31:39Z</dcterms:created>
  <dcterms:modified xsi:type="dcterms:W3CDTF">2020-01-31T08:47:31Z</dcterms:modified>
</cp:coreProperties>
</file>