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kapitalista gazdaság jellemzői Hollandiában és Angliában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5211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/>
              <a:t>Hollandia megalakulása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603500"/>
            <a:ext cx="9916367" cy="3416300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Németalföld: </a:t>
            </a:r>
            <a:r>
              <a:rPr lang="hu-HU" sz="2400" dirty="0">
                <a:solidFill>
                  <a:schemeClr val="tx1"/>
                </a:solidFill>
              </a:rPr>
              <a:t>E</a:t>
            </a:r>
            <a:r>
              <a:rPr lang="hu-HU" sz="2400" dirty="0" smtClean="0">
                <a:solidFill>
                  <a:schemeClr val="tx1"/>
                </a:solidFill>
              </a:rPr>
              <a:t>urópa egyik legfejlettebb területe</a:t>
            </a:r>
          </a:p>
          <a:p>
            <a:r>
              <a:rPr lang="hu-HU" sz="2400" dirty="0" err="1" smtClean="0">
                <a:solidFill>
                  <a:schemeClr val="tx1"/>
                </a:solidFill>
              </a:rPr>
              <a:t>Hanza-kereskedelem</a:t>
            </a:r>
            <a:r>
              <a:rPr lang="hu-HU" sz="2400" dirty="0" smtClean="0">
                <a:solidFill>
                  <a:schemeClr val="tx1"/>
                </a:solidFill>
              </a:rPr>
              <a:t> + fejlett textilipar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 XV. században spanyol uralom alá került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 gazdagság adóemelést vont maga után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Az északi tartományok protestánsok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Katolicizmus terjesztése, inkvizíció</a:t>
            </a:r>
          </a:p>
          <a:p>
            <a:endParaRPr lang="hu-HU" sz="2400" dirty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rgbClr val="FF0000"/>
                </a:solidFill>
              </a:rPr>
              <a:t>1609: </a:t>
            </a:r>
            <a:r>
              <a:rPr lang="hu-HU" sz="2400" dirty="0" smtClean="0">
                <a:solidFill>
                  <a:schemeClr val="tx1"/>
                </a:solidFill>
              </a:rPr>
              <a:t>kivívták függetlenségüket </a:t>
            </a:r>
            <a:r>
              <a:rPr lang="hu-H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létrejött Hollandia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2981739" y="5595730"/>
            <a:ext cx="484632" cy="424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734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69431" y="973668"/>
            <a:ext cx="9046936" cy="706964"/>
          </a:xfrm>
        </p:spPr>
        <p:txBody>
          <a:bodyPr/>
          <a:lstStyle/>
          <a:p>
            <a:r>
              <a:rPr lang="hu-HU" sz="4400" dirty="0" smtClean="0"/>
              <a:t>A szabad vállalkozás lehetősége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279374"/>
            <a:ext cx="11767930" cy="4578626"/>
          </a:xfrm>
          <a:ln>
            <a:noFill/>
          </a:ln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tx1"/>
                </a:solidFill>
              </a:rPr>
              <a:t>Hollandia a világtengerek urává vált a XVII. században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Okai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k</a:t>
            </a:r>
            <a:r>
              <a:rPr lang="hu-HU" sz="2400" dirty="0" smtClean="0">
                <a:solidFill>
                  <a:schemeClr val="tx1"/>
                </a:solidFill>
              </a:rPr>
              <a:t>özvetítő kereskedelem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g</a:t>
            </a:r>
            <a:r>
              <a:rPr lang="hu-HU" sz="2400" dirty="0" smtClean="0">
                <a:solidFill>
                  <a:schemeClr val="tx1"/>
                </a:solidFill>
              </a:rPr>
              <a:t>yarmatok létrehozása</a:t>
            </a:r>
          </a:p>
          <a:p>
            <a:pPr lvl="2"/>
            <a:r>
              <a:rPr lang="hu-H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Holland Kelet-indiai Társaság (1602)</a:t>
            </a:r>
          </a:p>
          <a:p>
            <a:pPr lvl="2"/>
            <a:r>
              <a:rPr lang="hu-H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Indonézia (holland Kelet-India)</a:t>
            </a:r>
          </a:p>
          <a:p>
            <a:pPr lvl="2"/>
            <a:r>
              <a:rPr lang="hu-H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Új-Amszterdam (New York)</a:t>
            </a:r>
          </a:p>
          <a:p>
            <a:pPr lvl="2"/>
            <a:r>
              <a:rPr lang="hu-H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Dél-Afrika (Fokföld)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673347" y="2946115"/>
            <a:ext cx="18473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0679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/>
              <a:t>Harc a tengerrel - </a:t>
            </a:r>
            <a:r>
              <a:rPr lang="hu-HU" sz="4400" dirty="0" err="1" smtClean="0"/>
              <a:t>polderesítés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4852" y="2603500"/>
            <a:ext cx="11677338" cy="34163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tx1"/>
                </a:solidFill>
              </a:rPr>
              <a:t>A szárazföld visszahódítása a tengertől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Gátak emelése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Vízszivattyúzás szélmalmokkal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A termőföld korlátozott mennyisége miatt intenzív termelés folyt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b</a:t>
            </a:r>
            <a:r>
              <a:rPr lang="hu-HU" sz="2400" dirty="0" smtClean="0">
                <a:solidFill>
                  <a:schemeClr val="tx1"/>
                </a:solidFill>
              </a:rPr>
              <a:t>érmunkások alkalmazása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n</a:t>
            </a:r>
            <a:r>
              <a:rPr lang="hu-HU" sz="2400" dirty="0" smtClean="0">
                <a:solidFill>
                  <a:schemeClr val="tx1"/>
                </a:solidFill>
              </a:rPr>
              <a:t>incsenek feudális kötöttségek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40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4499" y="973668"/>
            <a:ext cx="9151868" cy="706964"/>
          </a:xfrm>
        </p:spPr>
        <p:txBody>
          <a:bodyPr/>
          <a:lstStyle/>
          <a:p>
            <a:r>
              <a:rPr lang="hu-HU" sz="4400" dirty="0">
                <a:solidFill>
                  <a:srgbClr val="EBEBEB"/>
                </a:solidFill>
              </a:rPr>
              <a:t>A szabad vállalkozás lehetősége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603500"/>
            <a:ext cx="9916367" cy="34163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tx1"/>
                </a:solidFill>
              </a:rPr>
              <a:t>A céhek szerepét a manufaktúrák vették át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t</a:t>
            </a:r>
            <a:r>
              <a:rPr lang="hu-HU" sz="2400" dirty="0" smtClean="0">
                <a:solidFill>
                  <a:schemeClr val="tx1"/>
                </a:solidFill>
              </a:rPr>
              <a:t>őkés vállalkozóké volt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p</a:t>
            </a:r>
            <a:r>
              <a:rPr lang="hu-HU" sz="2400" dirty="0" smtClean="0">
                <a:solidFill>
                  <a:schemeClr val="tx1"/>
                </a:solidFill>
              </a:rPr>
              <a:t>énzüket befektették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b</a:t>
            </a:r>
            <a:r>
              <a:rPr lang="hu-HU" sz="2400" dirty="0" smtClean="0">
                <a:solidFill>
                  <a:schemeClr val="tx1"/>
                </a:solidFill>
              </a:rPr>
              <a:t>érmunkásokat alkalmaztak</a:t>
            </a:r>
          </a:p>
          <a:p>
            <a:pPr lvl="2"/>
            <a:r>
              <a:rPr lang="hu-HU" sz="2400" dirty="0">
                <a:solidFill>
                  <a:schemeClr val="tx1"/>
                </a:solidFill>
              </a:rPr>
              <a:t>e</a:t>
            </a:r>
            <a:r>
              <a:rPr lang="hu-HU" sz="2400" dirty="0" smtClean="0">
                <a:solidFill>
                  <a:schemeClr val="tx1"/>
                </a:solidFill>
              </a:rPr>
              <a:t>gy ember - egy munkafolyamat</a:t>
            </a:r>
          </a:p>
          <a:p>
            <a:pPr lvl="2"/>
            <a:r>
              <a:rPr lang="hu-HU" sz="2400" dirty="0">
                <a:solidFill>
                  <a:schemeClr val="tx1"/>
                </a:solidFill>
              </a:rPr>
              <a:t>r</a:t>
            </a:r>
            <a:r>
              <a:rPr lang="hu-HU" sz="2400" dirty="0" smtClean="0">
                <a:solidFill>
                  <a:schemeClr val="tx1"/>
                </a:solidFill>
              </a:rPr>
              <a:t>övid tanulási idő</a:t>
            </a:r>
          </a:p>
          <a:p>
            <a:pPr lvl="2"/>
            <a:r>
              <a:rPr lang="hu-HU" sz="2400" dirty="0">
                <a:solidFill>
                  <a:schemeClr val="tx1"/>
                </a:solidFill>
              </a:rPr>
              <a:t>a</a:t>
            </a:r>
            <a:r>
              <a:rPr lang="hu-HU" sz="2400" dirty="0" smtClean="0">
                <a:solidFill>
                  <a:schemeClr val="tx1"/>
                </a:solidFill>
              </a:rPr>
              <a:t> képzetlen munkaerő olcsó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t</a:t>
            </a:r>
            <a:r>
              <a:rPr lang="hu-HU" sz="2400" dirty="0" smtClean="0">
                <a:solidFill>
                  <a:schemeClr val="tx1"/>
                </a:solidFill>
              </a:rPr>
              <a:t>öbb, gyorsabb, olcsóbb termék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90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/>
              <a:t>A tőkés termelés </a:t>
            </a:r>
            <a:r>
              <a:rPr lang="hu-HU" sz="4400" dirty="0"/>
              <a:t>A</a:t>
            </a:r>
            <a:r>
              <a:rPr lang="hu-HU" sz="4400" dirty="0" smtClean="0"/>
              <a:t>ngliában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603500"/>
            <a:ext cx="11277600" cy="3416300"/>
          </a:xfrm>
        </p:spPr>
        <p:txBody>
          <a:bodyPr>
            <a:noAutofit/>
          </a:bodyPr>
          <a:lstStyle/>
          <a:p>
            <a:r>
              <a:rPr lang="hu-HU" sz="2800" dirty="0" smtClean="0">
                <a:solidFill>
                  <a:schemeClr val="tx1"/>
                </a:solidFill>
              </a:rPr>
              <a:t>A tőke először a mezőgazdaságban jelent meg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Okai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n</a:t>
            </a:r>
            <a:r>
              <a:rPr lang="hu-HU" sz="2400" dirty="0" smtClean="0">
                <a:solidFill>
                  <a:schemeClr val="tx1"/>
                </a:solidFill>
              </a:rPr>
              <a:t>épességnövekedés </a:t>
            </a:r>
            <a:r>
              <a:rPr lang="hu-H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→ igény az élelmiszerekre és a gyapjúra</a:t>
            </a:r>
          </a:p>
          <a:p>
            <a:pPr lvl="1"/>
            <a:r>
              <a:rPr lang="hu-H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hu-H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juhtenyésztés hagyománya Angliában</a:t>
            </a:r>
          </a:p>
          <a:p>
            <a:pPr lvl="1"/>
            <a:r>
              <a:rPr lang="hu-H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  <a:r>
              <a:rPr lang="hu-H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gyre több juhlegelőt létesítettek a földbirtokosok</a:t>
            </a:r>
          </a:p>
          <a:p>
            <a:pPr lvl="2"/>
            <a:r>
              <a:rPr lang="hu-H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f</a:t>
            </a:r>
            <a:r>
              <a:rPr lang="hu-H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öldjeiket elkerítették</a:t>
            </a:r>
          </a:p>
          <a:p>
            <a:pPr lvl="2"/>
            <a:r>
              <a:rPr lang="hu-H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hu-H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bekerítés több évszázados folyamat volt</a:t>
            </a:r>
          </a:p>
          <a:p>
            <a:pPr lvl="2"/>
            <a:r>
              <a:rPr lang="hu-H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hu-HU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jobbágyokból szabad bérlők lettek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76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/>
              <a:t>A tőkés termelés Angliában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378213"/>
            <a:ext cx="10933043" cy="40988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chemeClr val="tx1"/>
                </a:solidFill>
              </a:rPr>
              <a:t>Intenzív mezőgazdaság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chemeClr val="tx1"/>
                </a:solidFill>
              </a:rPr>
              <a:t>Földbirtokosok (</a:t>
            </a:r>
            <a:r>
              <a:rPr lang="hu-HU" sz="2800" dirty="0" err="1" smtClean="0">
                <a:solidFill>
                  <a:schemeClr val="tx1"/>
                </a:solidFill>
              </a:rPr>
              <a:t>gentry</a:t>
            </a:r>
            <a:r>
              <a:rPr lang="hu-HU" sz="2800" dirty="0" smtClean="0">
                <a:solidFill>
                  <a:schemeClr val="tx1"/>
                </a:solidFill>
              </a:rPr>
              <a:t>) + jómódú parasztok (</a:t>
            </a:r>
            <a:r>
              <a:rPr lang="hu-HU" sz="2800" dirty="0" err="1" smtClean="0">
                <a:solidFill>
                  <a:schemeClr val="tx1"/>
                </a:solidFill>
              </a:rPr>
              <a:t>yeoman</a:t>
            </a:r>
            <a:r>
              <a:rPr lang="hu-HU" sz="280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hu-HU" sz="2800" dirty="0">
                <a:solidFill>
                  <a:schemeClr val="tx1"/>
                </a:solidFill>
              </a:rPr>
              <a:t>t</a:t>
            </a:r>
            <a:r>
              <a:rPr lang="hu-HU" sz="2800" dirty="0" smtClean="0">
                <a:solidFill>
                  <a:schemeClr val="tx1"/>
                </a:solidFill>
              </a:rPr>
              <a:t>őkés vállalkozóvá váltak, polgárosodtak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chemeClr val="tx1"/>
                </a:solidFill>
              </a:rPr>
              <a:t>Bérmunkások alkalmazása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chemeClr val="tx1"/>
                </a:solidFill>
              </a:rPr>
              <a:t>Piacra termelés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255566" y="6107723"/>
            <a:ext cx="161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3694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/>
              <a:t>A tőkés termelés Angliában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199861"/>
            <a:ext cx="12192000" cy="3819939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tx1"/>
                </a:solidFill>
              </a:rPr>
              <a:t>Kihelyezési és felvásárlási rendszer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a</a:t>
            </a:r>
            <a:r>
              <a:rPr lang="hu-HU" sz="2400" dirty="0" smtClean="0">
                <a:solidFill>
                  <a:schemeClr val="tx1"/>
                </a:solidFill>
              </a:rPr>
              <a:t>z otthon dolgozó parasztok olcsó munkaerejére épült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a</a:t>
            </a:r>
            <a:r>
              <a:rPr lang="hu-HU" sz="2400" dirty="0" smtClean="0">
                <a:solidFill>
                  <a:schemeClr val="tx1"/>
                </a:solidFill>
              </a:rPr>
              <a:t> tőkés vállalkozó biztosította a nyersanyagot és a munkaeszközöket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a</a:t>
            </a:r>
            <a:r>
              <a:rPr lang="hu-HU" sz="2400" dirty="0" smtClean="0">
                <a:solidFill>
                  <a:schemeClr val="tx1"/>
                </a:solidFill>
              </a:rPr>
              <a:t> félkész termékeket elszállította és feldolgoztatta vagy eladta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A városokban a vállalkozók manufaktúrákat hoztak létre</a:t>
            </a:r>
          </a:p>
          <a:p>
            <a:pPr lvl="1"/>
            <a:r>
              <a:rPr lang="hu-HU" sz="2400" dirty="0">
                <a:solidFill>
                  <a:schemeClr val="tx1"/>
                </a:solidFill>
              </a:rPr>
              <a:t>b</a:t>
            </a:r>
            <a:r>
              <a:rPr lang="hu-HU" sz="2400" dirty="0" smtClean="0">
                <a:solidFill>
                  <a:schemeClr val="tx1"/>
                </a:solidFill>
              </a:rPr>
              <a:t>érmunkásokat alkalmaztak</a:t>
            </a:r>
          </a:p>
          <a:p>
            <a:r>
              <a:rPr lang="hu-HU" sz="2800" dirty="0">
                <a:solidFill>
                  <a:srgbClr val="FF0000"/>
                </a:solidFill>
              </a:rPr>
              <a:t>1600: </a:t>
            </a:r>
            <a:r>
              <a:rPr lang="hu-HU" sz="2800" dirty="0">
                <a:solidFill>
                  <a:schemeClr val="tx1"/>
                </a:solidFill>
              </a:rPr>
              <a:t>Angol Kelet-indiai </a:t>
            </a:r>
            <a:r>
              <a:rPr lang="hu-HU" sz="2800" dirty="0" smtClean="0">
                <a:solidFill>
                  <a:schemeClr val="tx1"/>
                </a:solidFill>
              </a:rPr>
              <a:t>Társaság </a:t>
            </a:r>
            <a:r>
              <a:rPr lang="hu-HU" sz="2800" dirty="0">
                <a:solidFill>
                  <a:schemeClr val="tx1"/>
                </a:solidFill>
              </a:rPr>
              <a:t>(</a:t>
            </a:r>
            <a:r>
              <a:rPr lang="hu-HU" sz="2800">
                <a:solidFill>
                  <a:schemeClr val="tx1"/>
                </a:solidFill>
              </a:rPr>
              <a:t>kereskedelmi </a:t>
            </a:r>
            <a:r>
              <a:rPr lang="hu-HU" sz="2800" smtClean="0">
                <a:solidFill>
                  <a:schemeClr val="tx1"/>
                </a:solidFill>
              </a:rPr>
              <a:t>monopóliuma volt)</a:t>
            </a:r>
            <a:endParaRPr lang="hu-HU" sz="2800" dirty="0">
              <a:solidFill>
                <a:schemeClr val="tx1"/>
              </a:solidFill>
            </a:endParaRPr>
          </a:p>
          <a:p>
            <a:endParaRPr lang="hu-H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68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nácstere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195</TotalTime>
  <Words>268</Words>
  <Application>Microsoft Office PowerPoint</Application>
  <PresentationFormat>Szélesvásznú</PresentationFormat>
  <Paragraphs>58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Tanácsterem</vt:lpstr>
      <vt:lpstr>A kapitalista gazdaság jellemzői Hollandiában és Angliában</vt:lpstr>
      <vt:lpstr>Hollandia megalakulása</vt:lpstr>
      <vt:lpstr>A szabad vállalkozás lehetősége</vt:lpstr>
      <vt:lpstr>Harc a tengerrel - polderesítés</vt:lpstr>
      <vt:lpstr>A szabad vállalkozás lehetősége</vt:lpstr>
      <vt:lpstr>A tőkés termelés Angliában</vt:lpstr>
      <vt:lpstr>A tőkés termelés Angliában</vt:lpstr>
      <vt:lpstr>A tőkés termelés Angliában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Hollandia és Anglia</dc:title>
  <dc:creator>Andor</dc:creator>
  <cp:lastModifiedBy>user</cp:lastModifiedBy>
  <cp:revision>31</cp:revision>
  <dcterms:created xsi:type="dcterms:W3CDTF">2017-11-29T18:40:50Z</dcterms:created>
  <dcterms:modified xsi:type="dcterms:W3CDTF">2020-02-13T09:40:00Z</dcterms:modified>
</cp:coreProperties>
</file>