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notesMasterIdLst>
    <p:notesMasterId r:id="rId11"/>
  </p:notesMasterIdLst>
  <p:sldIdLst>
    <p:sldId id="256" r:id="rId2"/>
    <p:sldId id="264" r:id="rId3"/>
    <p:sldId id="265" r:id="rId4"/>
    <p:sldId id="257" r:id="rId5"/>
    <p:sldId id="262" r:id="rId6"/>
    <p:sldId id="282" r:id="rId7"/>
    <p:sldId id="277" r:id="rId8"/>
    <p:sldId id="281" r:id="rId9"/>
    <p:sldId id="28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F5309-29CC-4010-AB4D-C8FBC865C9DD}" type="datetimeFigureOut">
              <a:rPr lang="hu-HU" smtClean="0"/>
              <a:t>2020. 02. 12.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20DE2-3FA0-42DC-A278-3AF1D5E4BE9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0549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20DE2-3FA0-42DC-A278-3AF1D5E4BE91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113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37B0-FF3F-4CC4-B92F-1AB84B4A4CA4}" type="datetime1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04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8676-8295-4205-8066-647D36BC8F77}" type="datetime1">
              <a:rPr lang="en-US" smtClean="0"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89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F377-E273-4F20-864F-2E7ABB7DF9F3}" type="datetime1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360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044D-9CE6-433D-8261-595BE2955FFB}" type="datetime1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005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8B7D-AC67-4F44-8430-6477EDABEF98}" type="datetime1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40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9D956-18E2-442C-9EE4-61F91EC00A1D}" type="datetime1">
              <a:rPr lang="en-US" smtClean="0"/>
              <a:t>2/12/2020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84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45A21-FF37-421C-8317-1759143F8BF9}" type="datetime1">
              <a:rPr lang="en-US" smtClean="0"/>
              <a:t>2/12/2020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77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172B5-40BA-44F6-B92A-415E20DFBCAF}" type="datetime1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538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AE86E-A28F-42F5-8EBF-994BC979251A}" type="datetime1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8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786A-9C86-4717-A1D7-AC959E71CE29}" type="datetime1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03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40C9-4E0A-406E-82AB-48C88394BBD2}" type="datetime1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88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ABD7-2B2F-46C1-AC6C-F54C2A9CD195}" type="datetime1">
              <a:rPr lang="en-US" smtClean="0"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22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DCFB-038B-4C46-9B82-026CCFC0DCA6}" type="datetime1">
              <a:rPr lang="en-US" smtClean="0"/>
              <a:t>2/12/2020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90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9D49-BD1E-4760-8EE0-15512674A368}" type="datetime1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30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B2701-EEBD-43AC-B500-4E7363E5D869}" type="datetime1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71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BA6AB-B15C-45DE-8347-E1C4729F637B}" type="datetime1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55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88FC9-3D74-4F7D-AE31-F98E6DFB9480}" type="datetime1">
              <a:rPr lang="en-US" smtClean="0"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79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59CF0FB-0EBC-4F84-A9ED-358ED6173D49}" type="datetime1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04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017172" y="2679083"/>
            <a:ext cx="9767131" cy="1400530"/>
          </a:xfrm>
        </p:spPr>
        <p:txBody>
          <a:bodyPr/>
          <a:lstStyle/>
          <a:p>
            <a:pPr algn="ctr"/>
            <a:r>
              <a:rPr lang="hu-HU" sz="5400" dirty="0" smtClean="0"/>
              <a:t>A nagy földrajzi felfedezések </a:t>
            </a:r>
            <a:r>
              <a:rPr lang="hu-HU" sz="5400" smtClean="0"/>
              <a:t>és következményei</a:t>
            </a:r>
            <a:endParaRPr lang="hu-HU" sz="5400" dirty="0"/>
          </a:p>
        </p:txBody>
      </p:sp>
    </p:spTree>
    <p:extLst>
      <p:ext uri="{BB962C8B-B14F-4D97-AF65-F5344CB8AC3E}">
        <p14:creationId xmlns:p14="http://schemas.microsoft.com/office/powerpoint/2010/main" val="336052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Kényszer és lehetőség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46110" y="1853249"/>
            <a:ext cx="10048393" cy="4195481"/>
          </a:xfrm>
        </p:spPr>
        <p:txBody>
          <a:bodyPr>
            <a:noAutofit/>
          </a:bodyPr>
          <a:lstStyle/>
          <a:p>
            <a:r>
              <a:rPr lang="hu-HU" sz="2800" dirty="0" smtClean="0"/>
              <a:t>Nyugat-európai gazdasági fejlődés</a:t>
            </a:r>
          </a:p>
          <a:p>
            <a:pPr lvl="1"/>
            <a:r>
              <a:rPr lang="hu-HU" sz="2400" dirty="0"/>
              <a:t>i</a:t>
            </a:r>
            <a:r>
              <a:rPr lang="hu-HU" sz="2400" dirty="0" smtClean="0"/>
              <a:t>gény a keleti árucikkekre pl. fűszerek, selyem, porcelán</a:t>
            </a:r>
          </a:p>
          <a:p>
            <a:pPr lvl="1"/>
            <a:r>
              <a:rPr lang="hu-HU" sz="2400" dirty="0"/>
              <a:t>p</a:t>
            </a:r>
            <a:r>
              <a:rPr lang="hu-HU" sz="2400" dirty="0" smtClean="0"/>
              <a:t>énz helyett arannyal fizettek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→ „</a:t>
            </a:r>
            <a:r>
              <a:rPr lang="hu-HU" sz="2400" dirty="0" smtClean="0">
                <a:latin typeface="+mn-lt"/>
                <a:cs typeface="Arial" panose="020B0604020202020204" pitchFamily="34" charset="0"/>
              </a:rPr>
              <a:t>aranyéhség”</a:t>
            </a:r>
            <a:endParaRPr lang="hu-HU" sz="2400" dirty="0" smtClean="0"/>
          </a:p>
          <a:p>
            <a:pPr lvl="1"/>
            <a:r>
              <a:rPr lang="hu-HU" sz="2400" dirty="0"/>
              <a:t>m</a:t>
            </a:r>
            <a:r>
              <a:rPr lang="hu-HU" sz="2400" dirty="0" smtClean="0"/>
              <a:t>agyar és cseh aranybányák kimerülőben voltak</a:t>
            </a:r>
          </a:p>
          <a:p>
            <a:r>
              <a:rPr lang="hu-HU" sz="2800" dirty="0"/>
              <a:t>Velence kereskedelmi </a:t>
            </a:r>
            <a:r>
              <a:rPr lang="hu-HU" sz="2800" dirty="0" smtClean="0"/>
              <a:t>monopóliuma</a:t>
            </a:r>
          </a:p>
          <a:p>
            <a:r>
              <a:rPr lang="hu-HU" sz="2800" dirty="0" smtClean="0"/>
              <a:t>A levantei útvonalakat a törökök ellenőrizték</a:t>
            </a:r>
          </a:p>
          <a:p>
            <a:pPr lvl="1"/>
            <a:r>
              <a:rPr lang="hu-HU" sz="2400" dirty="0"/>
              <a:t>e</a:t>
            </a:r>
            <a:r>
              <a:rPr lang="hu-HU" sz="2400" dirty="0" smtClean="0"/>
              <a:t>melték az adókat</a:t>
            </a:r>
          </a:p>
          <a:p>
            <a:pPr lvl="1"/>
            <a:r>
              <a:rPr lang="hu-HU" sz="2400" dirty="0"/>
              <a:t>ú</a:t>
            </a:r>
            <a:r>
              <a:rPr lang="hu-HU" sz="2400" dirty="0" smtClean="0"/>
              <a:t>j kereskedelmi </a:t>
            </a:r>
            <a:r>
              <a:rPr lang="hu-HU" sz="2400" dirty="0"/>
              <a:t>u</a:t>
            </a:r>
            <a:r>
              <a:rPr lang="hu-HU" sz="2400" dirty="0" smtClean="0"/>
              <a:t>takra volt szükség</a:t>
            </a:r>
          </a:p>
          <a:p>
            <a:r>
              <a:rPr lang="hu-HU" sz="2600" dirty="0" smtClean="0"/>
              <a:t>Tudományos kíváncsiság</a:t>
            </a:r>
            <a:endParaRPr lang="hu-HU" sz="2600" dirty="0"/>
          </a:p>
        </p:txBody>
      </p:sp>
    </p:spTree>
    <p:extLst>
      <p:ext uri="{BB962C8B-B14F-4D97-AF65-F5344CB8AC3E}">
        <p14:creationId xmlns:p14="http://schemas.microsoft.com/office/powerpoint/2010/main" val="177688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felfedezések előzményei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3583" y="1681865"/>
            <a:ext cx="10906538" cy="419548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2800" dirty="0" smtClean="0"/>
              <a:t>Ptolemaiosz gömb alakú Föld elmélete</a:t>
            </a:r>
          </a:p>
          <a:p>
            <a:pPr>
              <a:lnSpc>
                <a:spcPct val="150000"/>
              </a:lnSpc>
            </a:pPr>
            <a:r>
              <a:rPr lang="hu-HU" sz="2800" dirty="0" smtClean="0"/>
              <a:t>Toscanelli világtérképe (1474)</a:t>
            </a:r>
          </a:p>
          <a:p>
            <a:pPr>
              <a:lnSpc>
                <a:spcPct val="150000"/>
              </a:lnSpc>
            </a:pPr>
            <a:r>
              <a:rPr lang="hu-HU" sz="2800" dirty="0" err="1" smtClean="0"/>
              <a:t>Behaim</a:t>
            </a:r>
            <a:r>
              <a:rPr lang="hu-HU" sz="2800" dirty="0" smtClean="0"/>
              <a:t> földgömbje – az addig ismert részekkel (1492)</a:t>
            </a:r>
          </a:p>
          <a:p>
            <a:pPr>
              <a:lnSpc>
                <a:spcPct val="150000"/>
              </a:lnSpc>
            </a:pPr>
            <a:r>
              <a:rPr lang="hu-HU" sz="2800" dirty="0" smtClean="0"/>
              <a:t>Tengerész Henrik portugál herceg tengerésziskolát alapított</a:t>
            </a:r>
          </a:p>
          <a:p>
            <a:pPr>
              <a:lnSpc>
                <a:spcPct val="150000"/>
              </a:lnSpc>
            </a:pPr>
            <a:r>
              <a:rPr lang="hu-HU" sz="2800" dirty="0" smtClean="0"/>
              <a:t>Az </a:t>
            </a:r>
            <a:r>
              <a:rPr lang="hu-HU" sz="2800" dirty="0"/>
              <a:t>arab hajózási tapasztalatok átvétele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7849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Nagy hajósok nagy útjai</a:t>
            </a:r>
            <a:endParaRPr lang="hu-HU" dirty="0"/>
          </a:p>
        </p:txBody>
      </p:sp>
      <p:sp>
        <p:nvSpPr>
          <p:cNvPr id="8" name="Tartalom helye 7"/>
          <p:cNvSpPr>
            <a:spLocks noGrp="1"/>
          </p:cNvSpPr>
          <p:nvPr>
            <p:ph sz="half" idx="1"/>
          </p:nvPr>
        </p:nvSpPr>
        <p:spPr>
          <a:xfrm>
            <a:off x="749754" y="1413871"/>
            <a:ext cx="5094456" cy="5170404"/>
          </a:xfrm>
        </p:spPr>
        <p:txBody>
          <a:bodyPr>
            <a:noAutofit/>
          </a:bodyPr>
          <a:lstStyle/>
          <a:p>
            <a:pPr marL="342900" indent="-342900">
              <a:lnSpc>
                <a:spcPct val="250000"/>
              </a:lnSpc>
              <a:buSzPct val="100000"/>
              <a:buFont typeface="+mj-lt"/>
              <a:buAutoNum type="arabicPeriod"/>
            </a:pPr>
            <a:r>
              <a:rPr lang="hu-HU" sz="2000" dirty="0" err="1" smtClean="0"/>
              <a:t>Bartolomeo</a:t>
            </a:r>
            <a:r>
              <a:rPr lang="hu-HU" sz="2000" dirty="0" smtClean="0"/>
              <a:t> </a:t>
            </a:r>
            <a:r>
              <a:rPr lang="hu-HU" sz="2000" dirty="0" err="1" smtClean="0"/>
              <a:t>Diaz</a:t>
            </a:r>
            <a:r>
              <a:rPr lang="hu-HU" sz="2000" dirty="0" smtClean="0"/>
              <a:t> (1487-1488)</a:t>
            </a:r>
          </a:p>
          <a:p>
            <a:pPr>
              <a:lnSpc>
                <a:spcPct val="250000"/>
              </a:lnSpc>
              <a:buSzPct val="100000"/>
              <a:buFont typeface="+mj-lt"/>
              <a:buAutoNum type="arabicPeriod"/>
            </a:pPr>
            <a:r>
              <a:rPr lang="hu-HU" sz="2000" dirty="0" smtClean="0"/>
              <a:t>Kolumbusz Kristóf (1492-1504)</a:t>
            </a:r>
          </a:p>
          <a:p>
            <a:pPr>
              <a:lnSpc>
                <a:spcPct val="250000"/>
              </a:lnSpc>
              <a:buSzPct val="100000"/>
              <a:buFont typeface="+mj-lt"/>
              <a:buAutoNum type="arabicPeriod"/>
            </a:pPr>
            <a:r>
              <a:rPr lang="hu-HU" sz="2000" dirty="0" smtClean="0"/>
              <a:t>John </a:t>
            </a:r>
            <a:r>
              <a:rPr lang="hu-HU" sz="2000" dirty="0" err="1" smtClean="0"/>
              <a:t>Cabot</a:t>
            </a:r>
            <a:r>
              <a:rPr lang="hu-HU" sz="2000" dirty="0" smtClean="0"/>
              <a:t> (1497)</a:t>
            </a:r>
          </a:p>
          <a:p>
            <a:pPr>
              <a:lnSpc>
                <a:spcPct val="250000"/>
              </a:lnSpc>
              <a:buSzPct val="100000"/>
              <a:buFont typeface="+mj-lt"/>
              <a:buAutoNum type="arabicPeriod"/>
            </a:pPr>
            <a:r>
              <a:rPr lang="hu-HU" sz="2000" dirty="0" smtClean="0"/>
              <a:t>Vasco da Gama (1497-1498)</a:t>
            </a:r>
          </a:p>
          <a:p>
            <a:pPr>
              <a:lnSpc>
                <a:spcPct val="250000"/>
              </a:lnSpc>
              <a:buSzPct val="100000"/>
              <a:buFont typeface="+mj-lt"/>
              <a:buAutoNum type="arabicPeriod"/>
            </a:pPr>
            <a:r>
              <a:rPr lang="hu-HU" sz="2000" dirty="0"/>
              <a:t>Vasco </a:t>
            </a:r>
            <a:r>
              <a:rPr lang="hu-HU" sz="2000" dirty="0" err="1"/>
              <a:t>Núñez</a:t>
            </a:r>
            <a:r>
              <a:rPr lang="hu-HU" sz="2000" dirty="0"/>
              <a:t> de </a:t>
            </a:r>
            <a:r>
              <a:rPr lang="hu-HU" sz="2000" dirty="0" smtClean="0"/>
              <a:t>Balboa (1513)</a:t>
            </a:r>
          </a:p>
          <a:p>
            <a:pPr>
              <a:lnSpc>
                <a:spcPct val="250000"/>
              </a:lnSpc>
              <a:buSzPct val="100000"/>
              <a:buFont typeface="+mj-lt"/>
              <a:buAutoNum type="arabicPeriod"/>
            </a:pPr>
            <a:r>
              <a:rPr lang="hu-HU" sz="2000" dirty="0" smtClean="0"/>
              <a:t>Magellán (1519-1521/1522)</a:t>
            </a:r>
            <a:endParaRPr lang="hu-HU" sz="2000" dirty="0"/>
          </a:p>
        </p:txBody>
      </p:sp>
      <p:sp>
        <p:nvSpPr>
          <p:cNvPr id="9" name="Tartalom helye 8"/>
          <p:cNvSpPr>
            <a:spLocks noGrp="1"/>
          </p:cNvSpPr>
          <p:nvPr>
            <p:ph sz="half" idx="2"/>
          </p:nvPr>
        </p:nvSpPr>
        <p:spPr>
          <a:xfrm>
            <a:off x="6782306" y="1413871"/>
            <a:ext cx="4895672" cy="5170404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250000"/>
              </a:lnSpc>
              <a:buNone/>
            </a:pPr>
            <a:r>
              <a:rPr lang="hu-HU" sz="2400" dirty="0"/>
              <a:t>India elérése Afrika </a:t>
            </a:r>
            <a:r>
              <a:rPr lang="hu-HU" sz="2400" dirty="0" smtClean="0"/>
              <a:t>megkerülésével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hu-HU" sz="2400" dirty="0"/>
              <a:t>Panama és a </a:t>
            </a:r>
            <a:r>
              <a:rPr lang="hu-HU" sz="2400" dirty="0" smtClean="0"/>
              <a:t>Csendes-ó. elérése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hu-HU" sz="2400" dirty="0" smtClean="0"/>
              <a:t>Észak-Amerika felfedezése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hu-HU" sz="2400" dirty="0"/>
              <a:t>A Föld körülhajózása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hu-HU" sz="2400" dirty="0" smtClean="0"/>
              <a:t>Az amerikai kontinens </a:t>
            </a:r>
            <a:r>
              <a:rPr lang="hu-HU" sz="2400" dirty="0"/>
              <a:t>felfedezése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hu-HU" sz="2400" dirty="0"/>
              <a:t>A Jóreménység fok </a:t>
            </a:r>
            <a:r>
              <a:rPr lang="hu-HU" sz="2400" dirty="0" smtClean="0"/>
              <a:t>elérése</a:t>
            </a:r>
            <a:endParaRPr lang="hu-HU" sz="2400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cxnSp>
        <p:nvCxnSpPr>
          <p:cNvPr id="4" name="Egyenes összekötő nyíllal 3"/>
          <p:cNvCxnSpPr/>
          <p:nvPr/>
        </p:nvCxnSpPr>
        <p:spPr>
          <a:xfrm>
            <a:off x="4741465" y="2012274"/>
            <a:ext cx="2040841" cy="4070475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>
            <a:off x="4741465" y="2814401"/>
            <a:ext cx="2040841" cy="2440087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 flipV="1">
            <a:off x="4824195" y="1985769"/>
            <a:ext cx="1889037" cy="2601771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/>
          <p:nvPr/>
        </p:nvCxnSpPr>
        <p:spPr>
          <a:xfrm flipV="1">
            <a:off x="5022574" y="2814401"/>
            <a:ext cx="1773388" cy="2506348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 flipV="1">
            <a:off x="4672391" y="4527303"/>
            <a:ext cx="2096259" cy="1844712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 flipV="1">
            <a:off x="3635814" y="3637722"/>
            <a:ext cx="3077418" cy="6626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96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Mi mindent köszönhetünk az Újvilágnak?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0" y="2060576"/>
            <a:ext cx="9475304" cy="4398606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50000"/>
              </a:lnSpc>
            </a:pPr>
            <a:r>
              <a:rPr lang="hu-HU" sz="4400" dirty="0" smtClean="0"/>
              <a:t>Legnagyobb magyarországi rajongója Gombóc Artúr</a:t>
            </a:r>
          </a:p>
          <a:p>
            <a:pPr>
              <a:lnSpc>
                <a:spcPct val="150000"/>
              </a:lnSpc>
            </a:pPr>
            <a:r>
              <a:rPr lang="hu-HU" sz="4400" dirty="0" smtClean="0"/>
              <a:t>Magszálaiból, a pamutból törölközők is készülnek</a:t>
            </a:r>
          </a:p>
          <a:p>
            <a:pPr>
              <a:lnSpc>
                <a:spcPct val="150000"/>
              </a:lnSpc>
            </a:pPr>
            <a:r>
              <a:rPr lang="hu-HU" sz="4400" dirty="0" smtClean="0"/>
              <a:t>Ha a föld feletti részét fogyasztanánk, mérgezést kapnánk</a:t>
            </a:r>
          </a:p>
          <a:p>
            <a:pPr>
              <a:lnSpc>
                <a:spcPct val="150000"/>
              </a:lnSpc>
            </a:pPr>
            <a:r>
              <a:rPr lang="hu-HU" sz="4400" dirty="0" smtClean="0"/>
              <a:t>Nélküle az autók abroncsai nem lennének rugalmasak</a:t>
            </a:r>
          </a:p>
          <a:p>
            <a:pPr>
              <a:lnSpc>
                <a:spcPct val="150000"/>
              </a:lnSpc>
            </a:pPr>
            <a:r>
              <a:rPr lang="hu-HU" sz="4400" dirty="0" smtClean="0"/>
              <a:t>Tengerinek vagy törökbúzának is hívták</a:t>
            </a:r>
          </a:p>
          <a:p>
            <a:pPr>
              <a:lnSpc>
                <a:spcPct val="150000"/>
              </a:lnSpc>
            </a:pPr>
            <a:r>
              <a:rPr lang="hu-HU" sz="4400" dirty="0" smtClean="0"/>
              <a:t>Őrleményei finom ízt adnak az ételeknek</a:t>
            </a:r>
          </a:p>
          <a:p>
            <a:pPr>
              <a:lnSpc>
                <a:spcPct val="150000"/>
              </a:lnSpc>
            </a:pPr>
            <a:r>
              <a:rPr lang="hu-HU" sz="4400" dirty="0" smtClean="0"/>
              <a:t>A népdal szerint a vásárban </a:t>
            </a:r>
            <a:r>
              <a:rPr lang="hu-HU" sz="4400" dirty="0" err="1" smtClean="0"/>
              <a:t>félpénzért</a:t>
            </a:r>
            <a:r>
              <a:rPr lang="hu-HU" sz="4400" dirty="0" smtClean="0"/>
              <a:t> is lehetett venni</a:t>
            </a:r>
          </a:p>
          <a:p>
            <a:pPr>
              <a:lnSpc>
                <a:spcPct val="150000"/>
              </a:lnSpc>
            </a:pPr>
            <a:r>
              <a:rPr lang="hu-HU" sz="4400" dirty="0" smtClean="0"/>
              <a:t>Nevét a legszínesebb madarak is használják</a:t>
            </a:r>
          </a:p>
          <a:p>
            <a:pPr marL="0" indent="0">
              <a:lnSpc>
                <a:spcPct val="150000"/>
              </a:lnSpc>
              <a:buNone/>
            </a:pPr>
            <a:endParaRPr lang="hu-HU" sz="2600" dirty="0"/>
          </a:p>
          <a:p>
            <a:pPr>
              <a:lnSpc>
                <a:spcPct val="150000"/>
              </a:lnSpc>
            </a:pP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9104243" y="2305878"/>
            <a:ext cx="2584173" cy="3950459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hu-HU" sz="5100" dirty="0">
                <a:solidFill>
                  <a:srgbClr val="FFCC66"/>
                </a:solidFill>
              </a:rPr>
              <a:t>p</a:t>
            </a:r>
            <a:r>
              <a:rPr lang="hu-HU" sz="5100" dirty="0" smtClean="0">
                <a:solidFill>
                  <a:srgbClr val="FFCC66"/>
                </a:solidFill>
              </a:rPr>
              <a:t>aprika</a:t>
            </a:r>
          </a:p>
          <a:p>
            <a:pPr marL="0" indent="0" algn="ctr">
              <a:buNone/>
            </a:pPr>
            <a:r>
              <a:rPr lang="hu-HU" sz="5100" dirty="0">
                <a:solidFill>
                  <a:srgbClr val="FFCC66"/>
                </a:solidFill>
              </a:rPr>
              <a:t>c</a:t>
            </a:r>
            <a:r>
              <a:rPr lang="hu-HU" sz="5100" dirty="0" smtClean="0">
                <a:solidFill>
                  <a:srgbClr val="FFCC66"/>
                </a:solidFill>
              </a:rPr>
              <a:t>sokoládé</a:t>
            </a:r>
          </a:p>
          <a:p>
            <a:pPr marL="0" indent="0" algn="ctr">
              <a:buNone/>
            </a:pPr>
            <a:r>
              <a:rPr lang="hu-HU" sz="5100" dirty="0">
                <a:solidFill>
                  <a:srgbClr val="FFCC66"/>
                </a:solidFill>
              </a:rPr>
              <a:t>p</a:t>
            </a:r>
            <a:r>
              <a:rPr lang="hu-HU" sz="5100" dirty="0" smtClean="0">
                <a:solidFill>
                  <a:srgbClr val="FFCC66"/>
                </a:solidFill>
              </a:rPr>
              <a:t>ulyka</a:t>
            </a:r>
          </a:p>
          <a:p>
            <a:pPr marL="0" indent="0" algn="ctr">
              <a:buNone/>
            </a:pPr>
            <a:r>
              <a:rPr lang="hu-HU" sz="5100" dirty="0">
                <a:solidFill>
                  <a:srgbClr val="FFCC66"/>
                </a:solidFill>
              </a:rPr>
              <a:t>b</a:t>
            </a:r>
            <a:r>
              <a:rPr lang="hu-HU" sz="5100" dirty="0" smtClean="0">
                <a:solidFill>
                  <a:srgbClr val="FFCC66"/>
                </a:solidFill>
              </a:rPr>
              <a:t>urgonya</a:t>
            </a:r>
          </a:p>
          <a:p>
            <a:pPr marL="0" indent="0" algn="ctr">
              <a:buNone/>
            </a:pPr>
            <a:r>
              <a:rPr lang="hu-HU" sz="5100" dirty="0">
                <a:solidFill>
                  <a:srgbClr val="FFCC66"/>
                </a:solidFill>
              </a:rPr>
              <a:t>k</a:t>
            </a:r>
            <a:r>
              <a:rPr lang="hu-HU" sz="5100" dirty="0" smtClean="0">
                <a:solidFill>
                  <a:srgbClr val="FFCC66"/>
                </a:solidFill>
              </a:rPr>
              <a:t>ávé</a:t>
            </a:r>
          </a:p>
          <a:p>
            <a:pPr marL="0" indent="0" algn="ctr">
              <a:buNone/>
            </a:pPr>
            <a:r>
              <a:rPr lang="hu-HU" sz="5100" dirty="0">
                <a:solidFill>
                  <a:srgbClr val="FFCC66"/>
                </a:solidFill>
              </a:rPr>
              <a:t>p</a:t>
            </a:r>
            <a:r>
              <a:rPr lang="hu-HU" sz="5100" dirty="0" smtClean="0">
                <a:solidFill>
                  <a:srgbClr val="FFCC66"/>
                </a:solidFill>
              </a:rPr>
              <a:t>aradicsom</a:t>
            </a:r>
          </a:p>
          <a:p>
            <a:pPr marL="0" indent="0" algn="ctr">
              <a:buNone/>
            </a:pPr>
            <a:r>
              <a:rPr lang="hu-HU" sz="5100" dirty="0">
                <a:solidFill>
                  <a:srgbClr val="FFCC66"/>
                </a:solidFill>
              </a:rPr>
              <a:t>k</a:t>
            </a:r>
            <a:r>
              <a:rPr lang="hu-HU" sz="5100" dirty="0" smtClean="0">
                <a:solidFill>
                  <a:srgbClr val="FFCC66"/>
                </a:solidFill>
              </a:rPr>
              <a:t>aucsuk</a:t>
            </a:r>
          </a:p>
          <a:p>
            <a:pPr marL="0" indent="0" algn="ctr">
              <a:buNone/>
            </a:pPr>
            <a:r>
              <a:rPr lang="hu-HU" sz="5100" dirty="0">
                <a:solidFill>
                  <a:srgbClr val="FFCC66"/>
                </a:solidFill>
              </a:rPr>
              <a:t>g</a:t>
            </a:r>
            <a:r>
              <a:rPr lang="hu-HU" sz="5100" dirty="0" smtClean="0">
                <a:solidFill>
                  <a:srgbClr val="FFCC66"/>
                </a:solidFill>
              </a:rPr>
              <a:t>yapot</a:t>
            </a:r>
          </a:p>
          <a:p>
            <a:pPr marL="0" indent="0" algn="ctr">
              <a:buNone/>
            </a:pPr>
            <a:r>
              <a:rPr lang="hu-HU" sz="5100" dirty="0" smtClean="0">
                <a:solidFill>
                  <a:srgbClr val="FFCC66"/>
                </a:solidFill>
              </a:rPr>
              <a:t>kukorica</a:t>
            </a:r>
            <a:endParaRPr lang="hu-HU" sz="5100" dirty="0">
              <a:solidFill>
                <a:srgbClr val="FFCC66"/>
              </a:solidFill>
            </a:endParaRPr>
          </a:p>
          <a:p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6585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</a:t>
            </a:r>
            <a:r>
              <a:rPr lang="hu-HU" dirty="0"/>
              <a:t>mondatok alapján állapítsátok meg, hogy ki </a:t>
            </a:r>
            <a:r>
              <a:rPr lang="hu-HU" dirty="0" smtClean="0"/>
              <a:t>mondhatta volna?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03312" y="2398642"/>
            <a:ext cx="8946541" cy="4134679"/>
          </a:xfrm>
        </p:spPr>
        <p:txBody>
          <a:bodyPr>
            <a:normAutofit/>
          </a:bodyPr>
          <a:lstStyle/>
          <a:p>
            <a:r>
              <a:rPr lang="hu-HU" sz="2800" dirty="0"/>
              <a:t>„Én hajóztam volna először körbe a Földet, ha útközben nem ölnek meg a bennszülöttek.”</a:t>
            </a:r>
          </a:p>
          <a:p>
            <a:endParaRPr lang="hu-HU" sz="2800" dirty="0"/>
          </a:p>
          <a:p>
            <a:r>
              <a:rPr lang="hu-HU" sz="2800" dirty="0"/>
              <a:t>„Elsőként értem el Afrika legdélebbi pontját</a:t>
            </a:r>
            <a:r>
              <a:rPr lang="hu-HU" sz="2800" dirty="0" smtClean="0"/>
              <a:t>.”</a:t>
            </a:r>
          </a:p>
          <a:p>
            <a:endParaRPr lang="hu-HU" sz="2800" dirty="0"/>
          </a:p>
          <a:p>
            <a:r>
              <a:rPr lang="hu-HU" sz="2800" dirty="0"/>
              <a:t>„Négyszer is kikötöttem egy új kontinensen, de mindvégig úgy tudtam, hogy Indiában vagyok</a:t>
            </a:r>
            <a:r>
              <a:rPr lang="hu-HU" sz="2800" dirty="0" smtClean="0"/>
              <a:t>.”</a:t>
            </a:r>
            <a:endParaRPr lang="hu-HU" sz="28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8147713" y="3398292"/>
            <a:ext cx="26420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err="1" smtClean="0">
                <a:solidFill>
                  <a:srgbClr val="FFFF00"/>
                </a:solidFill>
              </a:rPr>
              <a:t>Fernando</a:t>
            </a:r>
            <a:r>
              <a:rPr lang="hu-HU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err="1" smtClean="0">
                <a:solidFill>
                  <a:srgbClr val="FFFF00"/>
                </a:solidFill>
              </a:rPr>
              <a:t>Magellan</a:t>
            </a:r>
            <a:endParaRPr lang="hu-HU" sz="2000" dirty="0">
              <a:solidFill>
                <a:srgbClr val="FFFF00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8147713" y="4596474"/>
            <a:ext cx="2230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err="1" smtClean="0">
                <a:solidFill>
                  <a:srgbClr val="FFFF00"/>
                </a:solidFill>
              </a:rPr>
              <a:t>Bartolomeo</a:t>
            </a:r>
            <a:r>
              <a:rPr lang="hu-HU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err="1" smtClean="0">
                <a:solidFill>
                  <a:srgbClr val="FFFF00"/>
                </a:solidFill>
              </a:rPr>
              <a:t>Diaz</a:t>
            </a:r>
            <a:endParaRPr lang="hu-HU" sz="2000" dirty="0">
              <a:solidFill>
                <a:srgbClr val="FFFF0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8152814" y="6055650"/>
            <a:ext cx="2276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rgbClr val="FFFF00"/>
                </a:solidFill>
              </a:rPr>
              <a:t>Kolumbusz Kristóf</a:t>
            </a:r>
            <a:endParaRPr lang="hu-HU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14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5458" y="293692"/>
            <a:ext cx="7055380" cy="1400530"/>
          </a:xfrm>
        </p:spPr>
        <p:txBody>
          <a:bodyPr/>
          <a:lstStyle/>
          <a:p>
            <a:pPr algn="ctr"/>
            <a:r>
              <a:rPr lang="hu-HU" dirty="0" smtClean="0"/>
              <a:t>A gyarmatosítás és a konkvisztádorok (hódítók)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2031612"/>
            <a:ext cx="12192000" cy="4607727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srgbClr val="FFFF00"/>
                </a:solidFill>
              </a:rPr>
              <a:t>1519</a:t>
            </a:r>
            <a:r>
              <a:rPr lang="hu-HU" sz="2400" dirty="0"/>
              <a:t>-ben </a:t>
            </a:r>
            <a:r>
              <a:rPr lang="hu-HU" sz="2400" dirty="0" err="1"/>
              <a:t>Cortez</a:t>
            </a:r>
            <a:r>
              <a:rPr lang="hu-HU" sz="2400" dirty="0"/>
              <a:t> </a:t>
            </a:r>
            <a:r>
              <a:rPr lang="hu-HU" sz="2400" dirty="0" smtClean="0"/>
              <a:t>500 katonával elfoglalta Mexikót és megdöntötte az </a:t>
            </a:r>
            <a:r>
              <a:rPr lang="hu-HU" sz="2400" dirty="0"/>
              <a:t>azték birodalmat </a:t>
            </a:r>
          </a:p>
          <a:p>
            <a:r>
              <a:rPr lang="hu-HU" sz="2400" dirty="0" smtClean="0">
                <a:solidFill>
                  <a:srgbClr val="FFFF00"/>
                </a:solidFill>
              </a:rPr>
              <a:t>1530</a:t>
            </a:r>
            <a:r>
              <a:rPr lang="hu-HU" sz="2400" dirty="0" smtClean="0"/>
              <a:t>-ban </a:t>
            </a:r>
            <a:r>
              <a:rPr lang="hu-HU" sz="2400" dirty="0"/>
              <a:t>Pizarro </a:t>
            </a:r>
            <a:r>
              <a:rPr lang="hu-HU" sz="2400" dirty="0" smtClean="0"/>
              <a:t>150 emberrel az </a:t>
            </a:r>
            <a:r>
              <a:rPr lang="hu-HU" sz="2400" dirty="0"/>
              <a:t>inkákat igázta </a:t>
            </a:r>
            <a:r>
              <a:rPr lang="hu-HU" sz="2400" dirty="0" smtClean="0"/>
              <a:t>le</a:t>
            </a:r>
          </a:p>
          <a:p>
            <a:r>
              <a:rPr lang="hu-HU" sz="2400" dirty="0" smtClean="0"/>
              <a:t>Gyarmati közigazgatás bevezetése</a:t>
            </a:r>
          </a:p>
          <a:p>
            <a:r>
              <a:rPr lang="hu-HU" sz="2400" dirty="0" smtClean="0"/>
              <a:t>Felgyorsult a kivándorlás az anyaországból</a:t>
            </a:r>
          </a:p>
          <a:p>
            <a:r>
              <a:rPr lang="hu-HU" sz="2400" dirty="0" smtClean="0"/>
              <a:t>A gyarmatok gazdasági kiaknázása elkezdődött</a:t>
            </a:r>
          </a:p>
          <a:p>
            <a:r>
              <a:rPr lang="hu-HU" sz="2400" dirty="0" smtClean="0"/>
              <a:t>Indiánok tömeges pusztulása</a:t>
            </a:r>
          </a:p>
          <a:p>
            <a:pPr lvl="1"/>
            <a:r>
              <a:rPr lang="hu-HU" sz="2000" dirty="0"/>
              <a:t>r</a:t>
            </a:r>
            <a:r>
              <a:rPr lang="hu-HU" sz="2000" dirty="0" smtClean="0"/>
              <a:t>abszolgamunka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hu-HU" sz="2000" dirty="0" smtClean="0"/>
              <a:t>kegyetlen bánásmód</a:t>
            </a:r>
            <a:endParaRPr lang="hu-HU" dirty="0"/>
          </a:p>
          <a:p>
            <a:pPr lvl="1"/>
            <a:r>
              <a:rPr lang="hu-HU" sz="2000" dirty="0"/>
              <a:t>e</a:t>
            </a:r>
            <a:r>
              <a:rPr lang="hu-HU" sz="2000" dirty="0" smtClean="0"/>
              <a:t>urópai betegségek</a:t>
            </a:r>
          </a:p>
          <a:p>
            <a:pPr lvl="1"/>
            <a:r>
              <a:rPr lang="hu-HU" sz="2000" dirty="0" smtClean="0"/>
              <a:t>Afrikából behurcolt fekete rabszolgákkal pótolták őket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1066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08710" y="357808"/>
            <a:ext cx="7055380" cy="1165029"/>
          </a:xfrm>
        </p:spPr>
        <p:txBody>
          <a:bodyPr/>
          <a:lstStyle/>
          <a:p>
            <a:pPr algn="ctr"/>
            <a:r>
              <a:rPr lang="hu-HU" dirty="0" smtClean="0"/>
              <a:t>Következmények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205948"/>
            <a:ext cx="12191999" cy="56520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2400" dirty="0" smtClean="0"/>
              <a:t>A bőség hatására az arany- és ezüstpénzek értéke leértékelődött</a:t>
            </a:r>
          </a:p>
          <a:p>
            <a:pPr>
              <a:lnSpc>
                <a:spcPct val="150000"/>
              </a:lnSpc>
            </a:pPr>
            <a:r>
              <a:rPr lang="hu-HU" sz="2400" dirty="0" smtClean="0"/>
              <a:t>A demográfiai növekedés miatt az élelmiszerek ára megemelkedett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hu-HU" sz="2400" dirty="0" smtClean="0"/>
              <a:t>árforradalom</a:t>
            </a:r>
          </a:p>
          <a:p>
            <a:pPr>
              <a:lnSpc>
                <a:spcPct val="150000"/>
              </a:lnSpc>
            </a:pPr>
            <a:r>
              <a:rPr lang="hu-HU" sz="2400" dirty="0" smtClean="0"/>
              <a:t>Új kikötők felvirágzása: Lisszabon, Amszterdam, La </a:t>
            </a:r>
            <a:r>
              <a:rPr lang="hu-HU" sz="2400" dirty="0" err="1" smtClean="0"/>
              <a:t>Rochelle</a:t>
            </a:r>
            <a:r>
              <a:rPr lang="hu-HU" sz="2400" dirty="0" smtClean="0"/>
              <a:t>, London</a:t>
            </a:r>
          </a:p>
          <a:p>
            <a:pPr>
              <a:lnSpc>
                <a:spcPct val="150000"/>
              </a:lnSpc>
            </a:pPr>
            <a:r>
              <a:rPr lang="hu-HU" sz="2400" dirty="0" smtClean="0"/>
              <a:t>A levantei kereskedelem átalakult</a:t>
            </a:r>
          </a:p>
          <a:p>
            <a:pPr>
              <a:lnSpc>
                <a:spcPct val="150000"/>
              </a:lnSpc>
            </a:pPr>
            <a:r>
              <a:rPr lang="hu-HU" sz="2400" dirty="0" smtClean="0"/>
              <a:t>A </a:t>
            </a:r>
            <a:r>
              <a:rPr lang="hu-HU" sz="2400" dirty="0" err="1" smtClean="0"/>
              <a:t>Hanza-útvonal</a:t>
            </a:r>
            <a:r>
              <a:rPr lang="hu-HU" sz="2400" dirty="0" smtClean="0"/>
              <a:t> forgalma fellendült</a:t>
            </a:r>
          </a:p>
          <a:p>
            <a:pPr>
              <a:lnSpc>
                <a:spcPct val="150000"/>
              </a:lnSpc>
            </a:pPr>
            <a:r>
              <a:rPr lang="hu-HU" sz="2400" dirty="0" smtClean="0"/>
              <a:t>Kereskedőtársaságok jöttek létre</a:t>
            </a:r>
          </a:p>
          <a:p>
            <a:pPr>
              <a:lnSpc>
                <a:spcPct val="150000"/>
              </a:lnSpc>
            </a:pPr>
            <a:r>
              <a:rPr lang="hu-HU" sz="2400" dirty="0" smtClean="0"/>
              <a:t>„kereskedelmi háromszög”</a:t>
            </a:r>
          </a:p>
        </p:txBody>
      </p:sp>
    </p:spTree>
    <p:extLst>
      <p:ext uri="{BB962C8B-B14F-4D97-AF65-F5344CB8AC3E}">
        <p14:creationId xmlns:p14="http://schemas.microsoft.com/office/powerpoint/2010/main" val="403965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Világkereskedelem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43270"/>
            <a:ext cx="10049853" cy="5214730"/>
          </a:xfrm>
        </p:spPr>
        <p:txBody>
          <a:bodyPr/>
          <a:lstStyle/>
          <a:p>
            <a:r>
              <a:rPr lang="hu-HU" sz="2400" dirty="0"/>
              <a:t>Óceánokat behálózó világkereskedelem jött </a:t>
            </a:r>
            <a:r>
              <a:rPr lang="hu-HU" sz="2400" dirty="0" smtClean="0"/>
              <a:t>létre</a:t>
            </a:r>
          </a:p>
          <a:p>
            <a:pPr lvl="1"/>
            <a:r>
              <a:rPr lang="hu-HU" sz="2200" dirty="0" smtClean="0"/>
              <a:t>Európa – Amerika – Afrika – Ázsia</a:t>
            </a:r>
          </a:p>
          <a:p>
            <a:r>
              <a:rPr lang="hu-HU" sz="2400" dirty="0" smtClean="0"/>
              <a:t>Kapcsolat </a:t>
            </a:r>
            <a:r>
              <a:rPr lang="hu-HU" sz="2400" dirty="0"/>
              <a:t>az új- és az óvilág között</a:t>
            </a:r>
          </a:p>
          <a:p>
            <a:pPr lvl="1"/>
            <a:r>
              <a:rPr lang="hu-HU" sz="2200" dirty="0"/>
              <a:t>új növényfajták: paprika, paradicsom, kukorica, burgonya</a:t>
            </a:r>
          </a:p>
          <a:p>
            <a:r>
              <a:rPr lang="hu-HU" sz="2400" dirty="0"/>
              <a:t>Újkori rabszolga-kereskedelem virágzása a XIX. századig</a:t>
            </a:r>
          </a:p>
          <a:p>
            <a:r>
              <a:rPr lang="hu-HU" sz="2400" dirty="0"/>
              <a:t>Észak-Amerika gyarmatosítása</a:t>
            </a:r>
          </a:p>
          <a:p>
            <a:pPr lvl="1"/>
            <a:r>
              <a:rPr lang="hu-HU" sz="2200" dirty="0"/>
              <a:t>alacsony népességű gyarmati telepek</a:t>
            </a:r>
          </a:p>
          <a:p>
            <a:pPr lvl="1"/>
            <a:r>
              <a:rPr lang="hu-HU" sz="2200" dirty="0"/>
              <a:t>délen spanyolok</a:t>
            </a:r>
          </a:p>
          <a:p>
            <a:pPr lvl="1"/>
            <a:r>
              <a:rPr lang="hu-HU" sz="2200" dirty="0"/>
              <a:t>keleten angolok, hollandok</a:t>
            </a:r>
          </a:p>
          <a:p>
            <a:pPr lvl="1"/>
            <a:r>
              <a:rPr lang="hu-HU" sz="2200" dirty="0"/>
              <a:t>északon franciák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128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754</TotalTime>
  <Words>431</Words>
  <Application>Microsoft Office PowerPoint</Application>
  <PresentationFormat>Szélesvásznú</PresentationFormat>
  <Paragraphs>89</Paragraphs>
  <Slides>9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Ion</vt:lpstr>
      <vt:lpstr>A nagy földrajzi felfedezések és következményei</vt:lpstr>
      <vt:lpstr>Kényszer és lehetőség</vt:lpstr>
      <vt:lpstr>A felfedezések előzményei</vt:lpstr>
      <vt:lpstr>Nagy hajósok nagy útjai</vt:lpstr>
      <vt:lpstr>Mi mindent köszönhetünk az Újvilágnak?</vt:lpstr>
      <vt:lpstr>A mondatok alapján állapítsátok meg, hogy ki mondhatta volna?</vt:lpstr>
      <vt:lpstr>A gyarmatosítás és a konkvisztádorok (hódítók)</vt:lpstr>
      <vt:lpstr>Következmények</vt:lpstr>
      <vt:lpstr>Világkereskedelem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nagy földrajzi felfedezések</dc:title>
  <dc:creator>Andor</dc:creator>
  <cp:lastModifiedBy>user</cp:lastModifiedBy>
  <cp:revision>139</cp:revision>
  <dcterms:created xsi:type="dcterms:W3CDTF">2017-02-05T16:55:27Z</dcterms:created>
  <dcterms:modified xsi:type="dcterms:W3CDTF">2020-02-12T08:51:34Z</dcterms:modified>
</cp:coreProperties>
</file>