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60" r:id="rId3"/>
    <p:sldId id="268" r:id="rId4"/>
    <p:sldId id="269" r:id="rId5"/>
    <p:sldId id="271" r:id="rId6"/>
    <p:sldId id="262" r:id="rId7"/>
    <p:sldId id="263" r:id="rId8"/>
    <p:sldId id="266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F714-1E6B-4564-AE76-EC8373792C68}" type="datetimeFigureOut">
              <a:rPr lang="hu-HU" smtClean="0"/>
              <a:t>2020. 01. 29.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C390-0A4D-4AA1-9E5F-66CD34E894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02041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F714-1E6B-4564-AE76-EC8373792C68}" type="datetimeFigureOut">
              <a:rPr lang="hu-HU" smtClean="0"/>
              <a:t>2020. 01. 29.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C390-0A4D-4AA1-9E5F-66CD34E894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6370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F714-1E6B-4564-AE76-EC8373792C68}" type="datetimeFigureOut">
              <a:rPr lang="hu-HU" smtClean="0"/>
              <a:t>2020. 01. 29.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C390-0A4D-4AA1-9E5F-66CD34E894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3687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F714-1E6B-4564-AE76-EC8373792C68}" type="datetimeFigureOut">
              <a:rPr lang="hu-HU" smtClean="0"/>
              <a:t>2020. 01. 29.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C390-0A4D-4AA1-9E5F-66CD34E894AB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2390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F714-1E6B-4564-AE76-EC8373792C68}" type="datetimeFigureOut">
              <a:rPr lang="hu-HU" smtClean="0"/>
              <a:t>2020. 01. 29.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C390-0A4D-4AA1-9E5F-66CD34E894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117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F714-1E6B-4564-AE76-EC8373792C68}" type="datetimeFigureOut">
              <a:rPr lang="hu-HU" smtClean="0"/>
              <a:t>2020. 01. 29.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C390-0A4D-4AA1-9E5F-66CD34E894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4913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F714-1E6B-4564-AE76-EC8373792C68}" type="datetimeFigureOut">
              <a:rPr lang="hu-HU" smtClean="0"/>
              <a:t>2020. 01. 29.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C390-0A4D-4AA1-9E5F-66CD34E894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91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F714-1E6B-4564-AE76-EC8373792C68}" type="datetimeFigureOut">
              <a:rPr lang="hu-HU" smtClean="0"/>
              <a:t>2020. 01. 29.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C390-0A4D-4AA1-9E5F-66CD34E894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03237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F714-1E6B-4564-AE76-EC8373792C68}" type="datetimeFigureOut">
              <a:rPr lang="hu-HU" smtClean="0"/>
              <a:t>2020. 01. 29.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C390-0A4D-4AA1-9E5F-66CD34E894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62901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F714-1E6B-4564-AE76-EC8373792C68}" type="datetimeFigureOut">
              <a:rPr lang="hu-HU" smtClean="0"/>
              <a:t>2020. 01. 29.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C390-0A4D-4AA1-9E5F-66CD34E894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9567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F714-1E6B-4564-AE76-EC8373792C68}" type="datetimeFigureOut">
              <a:rPr lang="hu-HU" smtClean="0"/>
              <a:t>2020. 01. 29.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C390-0A4D-4AA1-9E5F-66CD34E894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01467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F714-1E6B-4564-AE76-EC8373792C68}" type="datetimeFigureOut">
              <a:rPr lang="hu-HU" smtClean="0"/>
              <a:t>2020. 01. 29.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C390-0A4D-4AA1-9E5F-66CD34E894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97227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F714-1E6B-4564-AE76-EC8373792C68}" type="datetimeFigureOut">
              <a:rPr lang="hu-HU" smtClean="0"/>
              <a:t>2020. 01. 29.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C390-0A4D-4AA1-9E5F-66CD34E894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49400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F714-1E6B-4564-AE76-EC8373792C68}" type="datetimeFigureOut">
              <a:rPr lang="hu-HU" smtClean="0"/>
              <a:t>2020. 01. 29.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C390-0A4D-4AA1-9E5F-66CD34E894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57331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F714-1E6B-4564-AE76-EC8373792C68}" type="datetimeFigureOut">
              <a:rPr lang="hu-HU" smtClean="0"/>
              <a:t>2020. 01. 29.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C390-0A4D-4AA1-9E5F-66CD34E894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89327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F714-1E6B-4564-AE76-EC8373792C68}" type="datetimeFigureOut">
              <a:rPr lang="hu-HU" smtClean="0"/>
              <a:t>2020. 01. 29.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C390-0A4D-4AA1-9E5F-66CD34E894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5430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F714-1E6B-4564-AE76-EC8373792C68}" type="datetimeFigureOut">
              <a:rPr lang="hu-HU" smtClean="0"/>
              <a:t>2020. 01. 29.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CC390-0A4D-4AA1-9E5F-66CD34E894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8965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B7BF714-1E6B-4564-AE76-EC8373792C68}" type="datetimeFigureOut">
              <a:rPr lang="hu-HU" smtClean="0"/>
              <a:t>2020. 01. 29.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CC390-0A4D-4AA1-9E5F-66CD34E894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28342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261525" cy="3329581"/>
          </a:xfrm>
        </p:spPr>
        <p:txBody>
          <a:bodyPr/>
          <a:lstStyle/>
          <a:p>
            <a:r>
              <a:rPr lang="hu-HU" sz="6600" dirty="0"/>
              <a:t>Az Oszmán Birodalom kialakulása és főbb jellemzői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9808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dirty="0" smtClean="0"/>
              <a:t>Az Oszmán Birodalom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0"/>
            <a:ext cx="121920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800" dirty="0"/>
              <a:t>A XIII. században a mongol terjeszkedés elől nomád török törzsek érkeztek Kis-Ázsia ÉNy-i területére</a:t>
            </a:r>
          </a:p>
          <a:p>
            <a:pPr>
              <a:lnSpc>
                <a:spcPct val="150000"/>
              </a:lnSpc>
            </a:pPr>
            <a:r>
              <a:rPr lang="hu-HU" sz="2800" dirty="0" smtClean="0"/>
              <a:t>Á</a:t>
            </a:r>
            <a:r>
              <a:rPr lang="hu-HU" sz="2800" dirty="0"/>
              <a:t>llamukat Oszmán vezér hozta létre </a:t>
            </a:r>
          </a:p>
          <a:p>
            <a:pPr lvl="1">
              <a:lnSpc>
                <a:spcPct val="150000"/>
              </a:lnSpc>
            </a:pPr>
            <a:r>
              <a:rPr lang="hu-HU" sz="2400" dirty="0"/>
              <a:t>megkülönböztetésül a többi török néptől, magukat </a:t>
            </a:r>
            <a:r>
              <a:rPr lang="hu-HU" sz="2400" dirty="0" smtClean="0"/>
              <a:t>oszmán-töröknek </a:t>
            </a:r>
            <a:r>
              <a:rPr lang="hu-HU" sz="2400" dirty="0"/>
              <a:t>hívták</a:t>
            </a:r>
          </a:p>
          <a:p>
            <a:pPr>
              <a:lnSpc>
                <a:spcPct val="150000"/>
              </a:lnSpc>
            </a:pPr>
            <a:r>
              <a:rPr lang="hu-HU" sz="2800" dirty="0"/>
              <a:t>Bizánc hanyatlása miatt gyorsan tudtak terjeszkedni</a:t>
            </a:r>
          </a:p>
          <a:p>
            <a:pPr lvl="1">
              <a:lnSpc>
                <a:spcPct val="150000"/>
              </a:lnSpc>
            </a:pPr>
            <a:r>
              <a:rPr lang="hu-HU" sz="2400" dirty="0"/>
              <a:t>Kis-Ázsia többi területei és a </a:t>
            </a:r>
            <a:r>
              <a:rPr lang="hu-HU" sz="2400" dirty="0" smtClean="0"/>
              <a:t>Balkán-félsziget felé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0669019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dirty="0" smtClean="0"/>
              <a:t>A birtokrendszer</a:t>
            </a:r>
            <a:endParaRPr lang="hu-HU" sz="4800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07368" y="2248348"/>
            <a:ext cx="11377263" cy="4709045"/>
          </a:xfrm>
        </p:spPr>
        <p:txBody>
          <a:bodyPr>
            <a:normAutofit/>
          </a:bodyPr>
          <a:lstStyle/>
          <a:p>
            <a:r>
              <a:rPr lang="hu-HU" sz="2800" dirty="0" smtClean="0"/>
              <a:t>Elméletileg minden </a:t>
            </a:r>
            <a:r>
              <a:rPr lang="hu-HU" sz="2800" dirty="0"/>
              <a:t>földbirtok a szultán kezében </a:t>
            </a:r>
            <a:r>
              <a:rPr lang="hu-HU" sz="2800" dirty="0" smtClean="0"/>
              <a:t>volt</a:t>
            </a:r>
            <a:endParaRPr lang="hu-HU" sz="2800" dirty="0"/>
          </a:p>
          <a:p>
            <a:r>
              <a:rPr lang="hu-HU" sz="2800" dirty="0" smtClean="0"/>
              <a:t>A gyakorlatban viszont:</a:t>
            </a:r>
            <a:endParaRPr lang="hu-HU" sz="2800" dirty="0"/>
          </a:p>
          <a:p>
            <a:pPr marL="0" indent="0" algn="ctr">
              <a:buNone/>
            </a:pPr>
            <a:r>
              <a:rPr lang="hu-HU" sz="2800" dirty="0" smtClean="0"/>
              <a:t>Birtok</a:t>
            </a:r>
          </a:p>
          <a:p>
            <a:endParaRPr lang="hu-HU" sz="2400" b="1" dirty="0" smtClean="0"/>
          </a:p>
          <a:p>
            <a:pPr marL="0" indent="0">
              <a:buNone/>
            </a:pPr>
            <a:endParaRPr lang="hu-HU" sz="2800" dirty="0" smtClean="0"/>
          </a:p>
          <a:p>
            <a:pPr marL="0" indent="0">
              <a:buNone/>
            </a:pPr>
            <a:r>
              <a:rPr lang="hu-HU" sz="2400" dirty="0" smtClean="0"/>
              <a:t>	</a:t>
            </a:r>
            <a:endParaRPr lang="hu-HU" sz="2400" dirty="0"/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2567608" y="3789040"/>
            <a:ext cx="3024336" cy="4536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6332283" y="3969060"/>
            <a:ext cx="2139981" cy="13297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6600056" y="3789040"/>
            <a:ext cx="1368151" cy="4536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7320136" y="5298851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/>
              <a:t>p</a:t>
            </a:r>
            <a:r>
              <a:rPr lang="hu-HU" sz="2400" dirty="0" smtClean="0"/>
              <a:t>olgári és katonai vezetők birtokai (</a:t>
            </a:r>
            <a:r>
              <a:rPr lang="hu-HU" sz="2400" dirty="0" err="1" smtClean="0"/>
              <a:t>ziámet</a:t>
            </a:r>
            <a:r>
              <a:rPr lang="hu-HU" sz="2400" dirty="0" smtClean="0"/>
              <a:t>)</a:t>
            </a:r>
            <a:endParaRPr lang="hu-HU" sz="24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8105168" y="4114717"/>
            <a:ext cx="28224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/>
              <a:t>katonai szolgálati birtokok </a:t>
            </a:r>
            <a:r>
              <a:rPr lang="hu-HU" sz="2400" dirty="0" smtClean="0"/>
              <a:t>(tímár)</a:t>
            </a:r>
            <a:endParaRPr lang="hu-HU" sz="24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-93804" y="3969060"/>
            <a:ext cx="3057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/>
              <a:t>s</a:t>
            </a:r>
            <a:r>
              <a:rPr lang="hu-HU" sz="2400" dirty="0" smtClean="0"/>
              <a:t>aját kezelésű szultáni birtok</a:t>
            </a:r>
          </a:p>
          <a:p>
            <a:pPr algn="ctr"/>
            <a:r>
              <a:rPr lang="hu-HU" sz="2400" dirty="0" smtClean="0"/>
              <a:t>(</a:t>
            </a:r>
            <a:r>
              <a:rPr lang="hu-HU" sz="2400" dirty="0" err="1" smtClean="0"/>
              <a:t>khász</a:t>
            </a:r>
            <a:r>
              <a:rPr lang="hu-HU" sz="2400" dirty="0" smtClean="0"/>
              <a:t> birtok)</a:t>
            </a:r>
            <a:endParaRPr lang="hu-HU" sz="2400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911424" y="5689772"/>
            <a:ext cx="2700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/>
              <a:t>e</a:t>
            </a:r>
            <a:r>
              <a:rPr lang="hu-HU" sz="2400" dirty="0" smtClean="0"/>
              <a:t>gyházi birtok (</a:t>
            </a:r>
            <a:r>
              <a:rPr lang="hu-HU" sz="2400" dirty="0" err="1" smtClean="0"/>
              <a:t>vakuf</a:t>
            </a:r>
            <a:r>
              <a:rPr lang="hu-HU" sz="2400" dirty="0" smtClean="0"/>
              <a:t>)</a:t>
            </a:r>
            <a:endParaRPr lang="hu-HU" sz="2400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4169785" y="5214469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/>
              <a:t>m</a:t>
            </a:r>
            <a:r>
              <a:rPr lang="hu-HU" sz="2400" dirty="0" smtClean="0"/>
              <a:t>agántulajdon (</a:t>
            </a:r>
            <a:r>
              <a:rPr lang="hu-HU" sz="2400" dirty="0" err="1" smtClean="0"/>
              <a:t>mülk</a:t>
            </a:r>
            <a:r>
              <a:rPr lang="hu-HU" dirty="0" smtClean="0"/>
              <a:t>)</a:t>
            </a:r>
            <a:endParaRPr lang="hu-HU" dirty="0"/>
          </a:p>
        </p:txBody>
      </p:sp>
      <p:cxnSp>
        <p:nvCxnSpPr>
          <p:cNvPr id="20" name="Egyenes összekötő nyíllal 19"/>
          <p:cNvCxnSpPr/>
          <p:nvPr/>
        </p:nvCxnSpPr>
        <p:spPr>
          <a:xfrm flipH="1">
            <a:off x="2515859" y="3928430"/>
            <a:ext cx="3292109" cy="1752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>
            <a:endCxn id="17" idx="0"/>
          </p:cNvCxnSpPr>
          <p:nvPr/>
        </p:nvCxnSpPr>
        <p:spPr>
          <a:xfrm flipH="1">
            <a:off x="5465929" y="4001489"/>
            <a:ext cx="613504" cy="1212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8587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79376" y="452718"/>
            <a:ext cx="9937104" cy="1400530"/>
          </a:xfrm>
        </p:spPr>
        <p:txBody>
          <a:bodyPr/>
          <a:lstStyle/>
          <a:p>
            <a:r>
              <a:rPr lang="hu-HU" sz="4800" dirty="0"/>
              <a:t>S</a:t>
            </a:r>
            <a:r>
              <a:rPr lang="hu-HU" sz="4800" dirty="0" smtClean="0"/>
              <a:t>zolgálati birtokok (tímár, </a:t>
            </a:r>
            <a:r>
              <a:rPr lang="hu-HU" sz="4800" dirty="0" err="1" smtClean="0"/>
              <a:t>ziámet</a:t>
            </a:r>
            <a:r>
              <a:rPr lang="hu-HU" sz="4800" dirty="0" smtClean="0"/>
              <a:t>)</a:t>
            </a:r>
            <a:endParaRPr lang="hu-HU" sz="4800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0" y="2052926"/>
            <a:ext cx="12191999" cy="418438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hu-HU" sz="2800" dirty="0" smtClean="0"/>
              <a:t>Szpáhik, polgári és katonai vezetők </a:t>
            </a:r>
            <a:r>
              <a:rPr lang="hu-HU" sz="2800" dirty="0"/>
              <a:t>kapták</a:t>
            </a:r>
          </a:p>
          <a:p>
            <a:pPr>
              <a:lnSpc>
                <a:spcPct val="150000"/>
              </a:lnSpc>
            </a:pPr>
            <a:r>
              <a:rPr lang="hu-HU" sz="2800" dirty="0"/>
              <a:t>Katonai szolgálat fejében</a:t>
            </a:r>
          </a:p>
          <a:p>
            <a:pPr>
              <a:lnSpc>
                <a:spcPct val="150000"/>
              </a:lnSpc>
            </a:pPr>
            <a:r>
              <a:rPr lang="hu-HU" sz="2800" dirty="0"/>
              <a:t>Szultántól függtek ezután</a:t>
            </a:r>
          </a:p>
          <a:p>
            <a:pPr>
              <a:lnSpc>
                <a:spcPct val="150000"/>
              </a:lnSpc>
            </a:pPr>
            <a:r>
              <a:rPr lang="hu-HU" sz="2800" dirty="0"/>
              <a:t>Bármikor </a:t>
            </a:r>
            <a:r>
              <a:rPr lang="hu-HU" sz="2800" dirty="0" smtClean="0"/>
              <a:t>visszavehető volt</a:t>
            </a:r>
            <a:endParaRPr lang="hu-HU" sz="2800" dirty="0"/>
          </a:p>
          <a:p>
            <a:pPr>
              <a:lnSpc>
                <a:spcPct val="150000"/>
              </a:lnSpc>
            </a:pPr>
            <a:r>
              <a:rPr lang="hu-HU" sz="2800" dirty="0"/>
              <a:t>Nem </a:t>
            </a:r>
            <a:r>
              <a:rPr lang="hu-HU" sz="2800" dirty="0" smtClean="0"/>
              <a:t>volt örökíthető, haláluk után visszaszállt az államra</a:t>
            </a:r>
          </a:p>
          <a:p>
            <a:pPr>
              <a:lnSpc>
                <a:spcPct val="150000"/>
              </a:lnSpc>
            </a:pPr>
            <a:r>
              <a:rPr lang="hu-HU" sz="2800" dirty="0" smtClean="0"/>
              <a:t>A gazdaságot gyengítette, mert nem fejlesztették, csak a hasznot vették ki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13400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dirty="0" smtClean="0"/>
              <a:t>A hadsereg felépítése</a:t>
            </a:r>
            <a:endParaRPr lang="hu-HU" sz="4800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981" y="1556792"/>
            <a:ext cx="11855659" cy="5184575"/>
          </a:xfrm>
        </p:spPr>
        <p:txBody>
          <a:bodyPr>
            <a:normAutofit fontScale="92500" lnSpcReduction="10000"/>
          </a:bodyPr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hu-HU" sz="2800" dirty="0"/>
              <a:t>Főparancsnoka a </a:t>
            </a:r>
            <a:r>
              <a:rPr lang="hu-HU" sz="2800" dirty="0" err="1"/>
              <a:t>ruméliai</a:t>
            </a:r>
            <a:r>
              <a:rPr lang="hu-HU" sz="2800" dirty="0"/>
              <a:t> beglerbég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hu-HU" sz="2800" dirty="0"/>
              <a:t>Janicsárok</a:t>
            </a:r>
          </a:p>
          <a:p>
            <a:pPr marL="1076325" indent="-457200">
              <a:buFont typeface="Wingdings" panose="05000000000000000000" pitchFamily="2" charset="2"/>
              <a:buChar char="§"/>
            </a:pPr>
            <a:r>
              <a:rPr lang="hu-HU" sz="2400" dirty="0"/>
              <a:t>kemény </a:t>
            </a:r>
            <a:r>
              <a:rPr lang="hu-HU" sz="2400" dirty="0" smtClean="0"/>
              <a:t>kiképzésű </a:t>
            </a:r>
            <a:r>
              <a:rPr lang="hu-HU" sz="2400" dirty="0"/>
              <a:t>elitharcosok</a:t>
            </a:r>
          </a:p>
          <a:p>
            <a:pPr marL="1076325" indent="-457200">
              <a:buFont typeface="Wingdings" panose="05000000000000000000" pitchFamily="2" charset="2"/>
              <a:buChar char="§"/>
            </a:pPr>
            <a:r>
              <a:rPr lang="hu-HU" sz="2400" dirty="0"/>
              <a:t>gyalogos katonák (íj, számszeríj, puska)</a:t>
            </a:r>
          </a:p>
          <a:p>
            <a:pPr marL="1076325" indent="-457200">
              <a:buFont typeface="Wingdings" panose="05000000000000000000" pitchFamily="2" charset="2"/>
              <a:buChar char="§"/>
            </a:pPr>
            <a:r>
              <a:rPr lang="hu-HU" sz="2400" dirty="0"/>
              <a:t>átnevelt, keresztény vallású gyerekekből</a:t>
            </a:r>
          </a:p>
          <a:p>
            <a:pPr marL="1476375" lvl="1" indent="-457200">
              <a:buFont typeface="Wingdings" panose="05000000000000000000" pitchFamily="2" charset="2"/>
              <a:buChar char="§"/>
            </a:pPr>
            <a:r>
              <a:rPr lang="hu-HU" sz="2000" dirty="0" err="1"/>
              <a:t>devsirme</a:t>
            </a:r>
            <a:r>
              <a:rPr lang="hu-HU" sz="2000" dirty="0"/>
              <a:t>: keresztény fiúk kötelező sorozása (gyermekadó)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hu-HU" sz="2800" dirty="0"/>
              <a:t>Lovasság</a:t>
            </a:r>
          </a:p>
          <a:p>
            <a:pPr marL="1104900" indent="-457200">
              <a:buSzPct val="100000"/>
              <a:buFont typeface="Wingdings" panose="05000000000000000000" pitchFamily="2" charset="2"/>
              <a:buChar char="§"/>
            </a:pPr>
            <a:r>
              <a:rPr lang="hu-HU" sz="2400" dirty="0"/>
              <a:t>szpáhik: nehézlovas katonák</a:t>
            </a:r>
          </a:p>
          <a:p>
            <a:pPr marL="1104900" indent="-457200">
              <a:buSzPct val="100000"/>
              <a:buFont typeface="Wingdings" panose="05000000000000000000" pitchFamily="2" charset="2"/>
              <a:buChar char="§"/>
            </a:pPr>
            <a:r>
              <a:rPr lang="hu-HU" sz="2400" dirty="0" err="1"/>
              <a:t>akindzsik</a:t>
            </a:r>
            <a:r>
              <a:rPr lang="hu-HU" sz="2400" dirty="0"/>
              <a:t>: irreguláris könnyűlovas </a:t>
            </a:r>
            <a:r>
              <a:rPr lang="hu-HU" sz="2400" dirty="0" smtClean="0"/>
              <a:t>katonák</a:t>
            </a:r>
            <a:endParaRPr lang="hu-HU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 smtClean="0"/>
              <a:t>Egyéb gyalogság, tüzérség és a vazallus területek segédcsapatai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800" dirty="0" smtClean="0"/>
              <a:t>Hadiflotta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921302705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404664"/>
            <a:ext cx="7055380" cy="881063"/>
          </a:xfrm>
        </p:spPr>
        <p:txBody>
          <a:bodyPr/>
          <a:lstStyle/>
          <a:p>
            <a:r>
              <a:rPr lang="hu-HU" sz="4800" dirty="0" smtClean="0"/>
              <a:t>Államszervezet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28800"/>
            <a:ext cx="12192000" cy="522920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Az államigazgatás élén a vezír állt, aki a pasa címet is viselte</a:t>
            </a:r>
          </a:p>
          <a:p>
            <a:r>
              <a:rPr lang="hu-HU" sz="2800" dirty="0" smtClean="0"/>
              <a:t>Nagyon </a:t>
            </a:r>
            <a:r>
              <a:rPr lang="hu-HU" sz="2800" dirty="0"/>
              <a:t>jól működő hivatalszervezet épült ki</a:t>
            </a:r>
          </a:p>
          <a:p>
            <a:pPr lvl="1"/>
            <a:r>
              <a:rPr lang="hu-HU" sz="2400" dirty="0"/>
              <a:t>adószedők (defterdárok)</a:t>
            </a:r>
          </a:p>
          <a:p>
            <a:pPr lvl="2"/>
            <a:r>
              <a:rPr lang="hu-HU" sz="2000" dirty="0" smtClean="0"/>
              <a:t>tízévente </a:t>
            </a:r>
            <a:r>
              <a:rPr lang="hu-HU" sz="2000" dirty="0"/>
              <a:t>összeírták a birodalomban a jövedelmeket</a:t>
            </a:r>
          </a:p>
          <a:p>
            <a:pPr lvl="1"/>
            <a:r>
              <a:rPr lang="hu-HU" sz="2400" dirty="0"/>
              <a:t>a </a:t>
            </a:r>
            <a:r>
              <a:rPr lang="hu-HU" sz="2400" dirty="0" smtClean="0"/>
              <a:t>bírók </a:t>
            </a:r>
            <a:r>
              <a:rPr lang="hu-HU" sz="2400" dirty="0"/>
              <a:t>(kádik) a Korán </a:t>
            </a:r>
            <a:r>
              <a:rPr lang="hu-HU" sz="2400" dirty="0" smtClean="0"/>
              <a:t>és a szokásjog alapján ítélkeztek</a:t>
            </a:r>
          </a:p>
          <a:p>
            <a:pPr lvl="1"/>
            <a:r>
              <a:rPr lang="hu-HU" sz="2400" dirty="0"/>
              <a:t>v</a:t>
            </a:r>
            <a:r>
              <a:rPr lang="hu-HU" sz="2400" dirty="0" smtClean="0"/>
              <a:t>ilági törvényeket is hoztak (</a:t>
            </a:r>
            <a:r>
              <a:rPr lang="hu-HU" sz="2400" dirty="0" err="1" smtClean="0"/>
              <a:t>kánun</a:t>
            </a:r>
            <a:r>
              <a:rPr lang="hu-HU" sz="2400" dirty="0" smtClean="0"/>
              <a:t>)</a:t>
            </a:r>
            <a:endParaRPr lang="hu-HU" sz="2400" dirty="0"/>
          </a:p>
          <a:p>
            <a:pPr lvl="1"/>
            <a:r>
              <a:rPr lang="hu-HU" sz="2400" dirty="0"/>
              <a:t>a szultánok a birodalom vallási vezetői (kalifa) is voltak</a:t>
            </a:r>
          </a:p>
          <a:p>
            <a:r>
              <a:rPr lang="hu-HU" sz="2800" dirty="0"/>
              <a:t>A birodalmat tartományokra (vilajet) osztották</a:t>
            </a:r>
          </a:p>
          <a:p>
            <a:pPr lvl="1"/>
            <a:r>
              <a:rPr lang="hu-HU" sz="2400" dirty="0"/>
              <a:t>élén a beglerbég vagy pasa </a:t>
            </a:r>
            <a:r>
              <a:rPr lang="hu-HU" sz="2400" dirty="0" smtClean="0"/>
              <a:t>állt</a:t>
            </a:r>
          </a:p>
          <a:p>
            <a:pPr lvl="1"/>
            <a:r>
              <a:rPr lang="hu-HU" sz="2400" dirty="0"/>
              <a:t>k</a:t>
            </a:r>
            <a:r>
              <a:rPr lang="hu-HU" sz="2400" dirty="0" smtClean="0"/>
              <a:t>isebb egysége a szandzsák, élén a szandzsákbéggel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5887660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dirty="0" smtClean="0"/>
              <a:t>Világbirodalommá válás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84784"/>
            <a:ext cx="11640616" cy="537321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u-HU" sz="2800" dirty="0"/>
              <a:t>Az államszervezet a hadsereg fenntartására épült</a:t>
            </a:r>
          </a:p>
          <a:p>
            <a:pPr lvl="1">
              <a:lnSpc>
                <a:spcPct val="150000"/>
              </a:lnSpc>
            </a:pPr>
            <a:r>
              <a:rPr lang="hu-HU" sz="2400" dirty="0"/>
              <a:t>akkor működött jól, ha sikeresek voltak a hódítások</a:t>
            </a:r>
          </a:p>
          <a:p>
            <a:pPr lvl="2">
              <a:lnSpc>
                <a:spcPct val="150000"/>
              </a:lnSpc>
            </a:pPr>
            <a:r>
              <a:rPr lang="hu-HU" sz="2000" dirty="0"/>
              <a:t>új területek kifosztása, adóztatása</a:t>
            </a:r>
          </a:p>
          <a:p>
            <a:pPr lvl="2">
              <a:lnSpc>
                <a:spcPct val="150000"/>
              </a:lnSpc>
            </a:pPr>
            <a:r>
              <a:rPr lang="hu-HU" sz="2000" dirty="0"/>
              <a:t>több terület volt kiosztható a </a:t>
            </a:r>
            <a:r>
              <a:rPr lang="hu-HU" sz="2000" dirty="0" smtClean="0"/>
              <a:t>polgári és katonai vezetőknek és a szpáhiknak</a:t>
            </a:r>
            <a:endParaRPr lang="hu-HU" sz="2000" dirty="0"/>
          </a:p>
          <a:p>
            <a:pPr>
              <a:lnSpc>
                <a:spcPct val="150000"/>
              </a:lnSpc>
            </a:pPr>
            <a:r>
              <a:rPr lang="hu-HU" sz="2800" dirty="0" smtClean="0"/>
              <a:t>1389.: </a:t>
            </a:r>
            <a:r>
              <a:rPr lang="hu-HU" sz="2800" dirty="0"/>
              <a:t>I. Murád szultán legyőzte a szerbeket Rigómezőnél</a:t>
            </a:r>
          </a:p>
          <a:p>
            <a:pPr>
              <a:lnSpc>
                <a:spcPct val="150000"/>
              </a:lnSpc>
            </a:pPr>
            <a:r>
              <a:rPr lang="hu-HU" sz="2800" dirty="0"/>
              <a:t>Oszmán támadások Magyarország irányába</a:t>
            </a:r>
          </a:p>
          <a:p>
            <a:pPr lvl="1">
              <a:lnSpc>
                <a:spcPct val="150000"/>
              </a:lnSpc>
            </a:pPr>
            <a:r>
              <a:rPr lang="hu-HU" sz="2400" dirty="0"/>
              <a:t>Luxemburgi Zsigmond nikápolyi veresége (1396)</a:t>
            </a:r>
          </a:p>
          <a:p>
            <a:pPr>
              <a:lnSpc>
                <a:spcPct val="150000"/>
              </a:lnSpc>
            </a:pPr>
            <a:r>
              <a:rPr lang="hu-HU" sz="2800" dirty="0"/>
              <a:t>Timur </a:t>
            </a:r>
            <a:r>
              <a:rPr lang="hu-HU" sz="2800" dirty="0" err="1"/>
              <a:t>Lenk</a:t>
            </a:r>
            <a:r>
              <a:rPr lang="hu-HU" sz="2800" dirty="0"/>
              <a:t> megtámadta a birodalmat </a:t>
            </a:r>
            <a:r>
              <a:rPr lang="hu-HU" sz="2800" dirty="0" smtClean="0"/>
              <a:t>és elfoglalta Ankarát(1402</a:t>
            </a:r>
            <a:r>
              <a:rPr lang="hu-HU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166472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800" dirty="0" smtClean="0"/>
              <a:t>Világbirodalommá </a:t>
            </a:r>
            <a:r>
              <a:rPr lang="hu-HU" sz="4800" dirty="0"/>
              <a:t>válás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060847"/>
            <a:ext cx="12192000" cy="418755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sz="2800" dirty="0" smtClean="0"/>
              <a:t>1453.: </a:t>
            </a:r>
            <a:r>
              <a:rPr lang="hu-HU" sz="2800" dirty="0"/>
              <a:t>II. Mehmed elfoglalta </a:t>
            </a:r>
            <a:r>
              <a:rPr lang="hu-HU" sz="2800" dirty="0" smtClean="0"/>
              <a:t>Konstantinápolyt, neve Isztanbul lett</a:t>
            </a:r>
          </a:p>
          <a:p>
            <a:pPr>
              <a:lnSpc>
                <a:spcPct val="150000"/>
              </a:lnSpc>
            </a:pPr>
            <a:r>
              <a:rPr lang="hu-HU" sz="2800" dirty="0" smtClean="0"/>
              <a:t>Görögország is oszmán uralom alá került</a:t>
            </a:r>
            <a:endParaRPr lang="hu-HU" sz="2800" dirty="0"/>
          </a:p>
          <a:p>
            <a:pPr>
              <a:lnSpc>
                <a:spcPct val="150000"/>
              </a:lnSpc>
            </a:pPr>
            <a:r>
              <a:rPr lang="hu-HU" sz="2800" dirty="0"/>
              <a:t>XV. század vége</a:t>
            </a:r>
          </a:p>
          <a:p>
            <a:pPr lvl="1">
              <a:lnSpc>
                <a:spcPct val="150000"/>
              </a:lnSpc>
            </a:pPr>
            <a:r>
              <a:rPr lang="hu-HU" sz="2400" dirty="0"/>
              <a:t>Bosznia, Szerbia, </a:t>
            </a:r>
            <a:r>
              <a:rPr lang="hu-HU" sz="2400" dirty="0" smtClean="0"/>
              <a:t>Havasalföld, Krími Tatár Kánság: </a:t>
            </a:r>
            <a:r>
              <a:rPr lang="hu-HU" sz="2400" dirty="0"/>
              <a:t>török hűbéres államok</a:t>
            </a:r>
          </a:p>
          <a:p>
            <a:pPr>
              <a:lnSpc>
                <a:spcPct val="150000"/>
              </a:lnSpc>
            </a:pPr>
            <a:r>
              <a:rPr lang="hu-HU" sz="2800" dirty="0"/>
              <a:t>Magyarország lett a birodalom északi </a:t>
            </a:r>
            <a:r>
              <a:rPr lang="hu-HU" sz="2800" dirty="0" smtClean="0"/>
              <a:t>határa</a:t>
            </a:r>
          </a:p>
          <a:p>
            <a:pPr lvl="1">
              <a:lnSpc>
                <a:spcPct val="150000"/>
              </a:lnSpc>
            </a:pPr>
            <a:r>
              <a:rPr lang="hu-HU" sz="2600" dirty="0" smtClean="0"/>
              <a:t>állandó védekezés:</a:t>
            </a:r>
            <a:r>
              <a:rPr lang="hu-HU" sz="2600" dirty="0"/>
              <a:t> </a:t>
            </a:r>
            <a:r>
              <a:rPr lang="hu-HU" sz="2600" dirty="0" smtClean="0"/>
              <a:t>Hunyadi János és Hunyadi Mátyás szerepe</a:t>
            </a:r>
            <a:endParaRPr lang="hu-HU" sz="26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36176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427</TotalTime>
  <Words>393</Words>
  <Application>Microsoft Office PowerPoint</Application>
  <PresentationFormat>Szélesvásznú</PresentationFormat>
  <Paragraphs>66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Ion</vt:lpstr>
      <vt:lpstr>Az Oszmán Birodalom kialakulása és főbb jellemzői</vt:lpstr>
      <vt:lpstr>Az Oszmán Birodalom</vt:lpstr>
      <vt:lpstr>A birtokrendszer</vt:lpstr>
      <vt:lpstr>Szolgálati birtokok (tímár, ziámet)</vt:lpstr>
      <vt:lpstr>A hadsereg felépítése</vt:lpstr>
      <vt:lpstr>Államszervezet</vt:lpstr>
      <vt:lpstr>Világbirodalommá válás</vt:lpstr>
      <vt:lpstr>Világbirodalommá válás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Oszmán Birodalom</dc:title>
  <dc:creator>Kupás Andor</dc:creator>
  <cp:lastModifiedBy>user</cp:lastModifiedBy>
  <cp:revision>65</cp:revision>
  <dcterms:created xsi:type="dcterms:W3CDTF">2017-05-29T08:46:51Z</dcterms:created>
  <dcterms:modified xsi:type="dcterms:W3CDTF">2020-01-29T12:09:51Z</dcterms:modified>
</cp:coreProperties>
</file>