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3487-DB34-4137-B17E-16CDE4A5E790}" type="datetimeFigureOut">
              <a:rPr lang="hu-HU" smtClean="0"/>
              <a:t>2019. 06. 14.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5CCC9F1-8C8F-454E-B54A-C96B7954A8E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3487-DB34-4137-B17E-16CDE4A5E790}" type="datetimeFigureOut">
              <a:rPr lang="hu-HU" smtClean="0"/>
              <a:t>2019. 06. 14.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C9F1-8C8F-454E-B54A-C96B7954A8E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3487-DB34-4137-B17E-16CDE4A5E790}" type="datetimeFigureOut">
              <a:rPr lang="hu-HU" smtClean="0"/>
              <a:t>2019. 06. 14.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C9F1-8C8F-454E-B54A-C96B7954A8E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3487-DB34-4137-B17E-16CDE4A5E790}" type="datetimeFigureOut">
              <a:rPr lang="hu-HU" smtClean="0"/>
              <a:t>2019. 06. 14.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C9F1-8C8F-454E-B54A-C96B7954A8E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3487-DB34-4137-B17E-16CDE4A5E790}" type="datetimeFigureOut">
              <a:rPr lang="hu-HU" smtClean="0"/>
              <a:t>2019. 06. 14.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C9F1-8C8F-454E-B54A-C96B7954A8E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3487-DB34-4137-B17E-16CDE4A5E790}" type="datetimeFigureOut">
              <a:rPr lang="hu-HU" smtClean="0"/>
              <a:t>2019. 06. 14.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C9F1-8C8F-454E-B54A-C96B7954A8E5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3487-DB34-4137-B17E-16CDE4A5E790}" type="datetimeFigureOut">
              <a:rPr lang="hu-HU" smtClean="0"/>
              <a:t>2019. 06. 14.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C9F1-8C8F-454E-B54A-C96B7954A8E5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3487-DB34-4137-B17E-16CDE4A5E790}" type="datetimeFigureOut">
              <a:rPr lang="hu-HU" smtClean="0"/>
              <a:t>2019. 06. 14.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C9F1-8C8F-454E-B54A-C96B7954A8E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3487-DB34-4137-B17E-16CDE4A5E790}" type="datetimeFigureOut">
              <a:rPr lang="hu-HU" smtClean="0"/>
              <a:t>2019. 06. 14.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C9F1-8C8F-454E-B54A-C96B7954A8E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3487-DB34-4137-B17E-16CDE4A5E790}" type="datetimeFigureOut">
              <a:rPr lang="hu-HU" smtClean="0"/>
              <a:t>2019. 06. 14.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C9F1-8C8F-454E-B54A-C96B7954A8E5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3487-DB34-4137-B17E-16CDE4A5E790}" type="datetimeFigureOut">
              <a:rPr lang="hu-HU" smtClean="0"/>
              <a:t>2019. 06. 14.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C9F1-8C8F-454E-B54A-C96B7954A8E5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01C3487-DB34-4137-B17E-16CDE4A5E790}" type="datetimeFigureOut">
              <a:rPr lang="hu-HU" smtClean="0"/>
              <a:t>2019. 06. 14.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05CCC9F1-8C8F-454E-B54A-C96B7954A8E5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R9cya7-4L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NR=1&amp;v=uLkc66Rgzp8&amp;feature=endscreen" TargetMode="External"/><Relationship Id="rId2" Type="http://schemas.openxmlformats.org/officeDocument/2006/relationships/hyperlink" Target="https://www.youtube.com/watch?v=XtSsMjfCRp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ZhMPJeT-jg" TargetMode="External"/><Relationship Id="rId2" Type="http://schemas.openxmlformats.org/officeDocument/2006/relationships/hyperlink" Target="https://www.youtube.com/watch?v=DYu35_PVqr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m9jbj2gX9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LQWqGb61b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1520" y="1600200"/>
            <a:ext cx="8640960" cy="1780108"/>
          </a:xfrm>
        </p:spPr>
        <p:txBody>
          <a:bodyPr>
            <a:normAutofit/>
          </a:bodyPr>
          <a:lstStyle/>
          <a:p>
            <a:r>
              <a:rPr lang="hu-HU" sz="5400" dirty="0" smtClean="0"/>
              <a:t>Adj hangot a szimmetriának!</a:t>
            </a:r>
            <a:endParaRPr lang="hu-HU" sz="5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606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380. dicséret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7632848" cy="5903932"/>
          </a:xfrm>
        </p:spPr>
      </p:pic>
    </p:spTree>
    <p:extLst>
      <p:ext uri="{BB962C8B-B14F-4D97-AF65-F5344CB8AC3E}">
        <p14:creationId xmlns:p14="http://schemas.microsoft.com/office/powerpoint/2010/main" val="35898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barokk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277071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hu-HU" b="1" dirty="0"/>
              <a:t>Trió forma </a:t>
            </a:r>
            <a:r>
              <a:rPr lang="hu-HU" b="1" dirty="0" smtClean="0"/>
              <a:t>	(</a:t>
            </a:r>
            <a:r>
              <a:rPr lang="hu-HU" b="1" dirty="0"/>
              <a:t>A B A) </a:t>
            </a:r>
            <a:endParaRPr lang="hu-HU" b="1" dirty="0" smtClean="0"/>
          </a:p>
          <a:p>
            <a:endParaRPr lang="hu-HU" dirty="0"/>
          </a:p>
          <a:p>
            <a:r>
              <a:rPr lang="hu-HU" dirty="0" smtClean="0"/>
              <a:t>Háromtagú </a:t>
            </a:r>
            <a:r>
              <a:rPr lang="hu-HU" dirty="0"/>
              <a:t>forma: három periódusból álló mű. </a:t>
            </a:r>
            <a:r>
              <a:rPr lang="hu-HU" dirty="0" smtClean="0"/>
              <a:t> </a:t>
            </a:r>
          </a:p>
          <a:p>
            <a:r>
              <a:rPr lang="hu-HU" dirty="0" smtClean="0"/>
              <a:t>A </a:t>
            </a:r>
            <a:r>
              <a:rPr lang="hu-HU" dirty="0"/>
              <a:t>háromtagúság további jellemzője a </a:t>
            </a:r>
            <a:r>
              <a:rPr lang="hu-HU" dirty="0" smtClean="0"/>
              <a:t>visszatérés.</a:t>
            </a:r>
          </a:p>
          <a:p>
            <a:pPr algn="just"/>
            <a:r>
              <a:rPr lang="hu-HU" dirty="0" smtClean="0"/>
              <a:t>A </a:t>
            </a:r>
            <a:r>
              <a:rPr lang="hu-HU" dirty="0"/>
              <a:t>triós forma első része általában kéttagú forma. Középrésze két- vagy háromrészes </a:t>
            </a:r>
            <a:r>
              <a:rPr lang="hu-HU" dirty="0" smtClean="0"/>
              <a:t>(trió) egység, amely </a:t>
            </a:r>
            <a:r>
              <a:rPr lang="hu-HU" dirty="0"/>
              <a:t>erősen elüt az első </a:t>
            </a:r>
            <a:r>
              <a:rPr lang="hu-HU" dirty="0" smtClean="0"/>
              <a:t>résztől. A  </a:t>
            </a:r>
            <a:r>
              <a:rPr lang="hu-HU" dirty="0"/>
              <a:t>harmadikban pedig </a:t>
            </a:r>
            <a:r>
              <a:rPr lang="hu-HU" dirty="0" smtClean="0"/>
              <a:t>visszatér az </a:t>
            </a:r>
            <a:r>
              <a:rPr lang="hu-HU" dirty="0"/>
              <a:t>eleje. </a:t>
            </a:r>
            <a:endParaRPr lang="hu-HU" dirty="0" smtClean="0"/>
          </a:p>
          <a:p>
            <a:r>
              <a:rPr lang="hu-HU" dirty="0"/>
              <a:t>V</a:t>
            </a:r>
            <a:r>
              <a:rPr lang="hu-HU" dirty="0" smtClean="0"/>
              <a:t>ázlata </a:t>
            </a:r>
            <a:r>
              <a:rPr lang="hu-HU" dirty="0"/>
              <a:t>lehet: </a:t>
            </a:r>
            <a:r>
              <a:rPr lang="hu-HU" dirty="0" smtClean="0"/>
              <a:t>		II:A:II </a:t>
            </a:r>
            <a:r>
              <a:rPr lang="hu-HU" dirty="0"/>
              <a:t>- B - A</a:t>
            </a:r>
            <a:r>
              <a:rPr lang="hu-HU" dirty="0" smtClean="0"/>
              <a:t>.</a:t>
            </a:r>
          </a:p>
          <a:p>
            <a:pPr marL="68580" indent="0">
              <a:buNone/>
            </a:pPr>
            <a:endParaRPr lang="hu-HU" dirty="0"/>
          </a:p>
          <a:p>
            <a:r>
              <a:rPr lang="hu-HU" dirty="0"/>
              <a:t>(A terc lesz a meghatározó hangköz a kvint és a kvart elhagyásával)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715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barokk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Da </a:t>
            </a:r>
            <a:r>
              <a:rPr lang="hu-HU" dirty="0" err="1"/>
              <a:t>Capo</a:t>
            </a:r>
            <a:r>
              <a:rPr lang="hu-HU" dirty="0"/>
              <a:t> </a:t>
            </a:r>
            <a:r>
              <a:rPr lang="hu-HU" dirty="0" err="1"/>
              <a:t>al</a:t>
            </a:r>
            <a:r>
              <a:rPr lang="hu-HU" dirty="0"/>
              <a:t> </a:t>
            </a:r>
            <a:r>
              <a:rPr lang="hu-HU" dirty="0" err="1"/>
              <a:t>fine</a:t>
            </a:r>
            <a:r>
              <a:rPr lang="hu-HU" dirty="0"/>
              <a:t>: ismétlés a darab elejétől a végéig, illetve a </a:t>
            </a:r>
            <a:r>
              <a:rPr lang="hu-HU" dirty="0" err="1"/>
              <a:t>Fine</a:t>
            </a:r>
            <a:r>
              <a:rPr lang="hu-HU" dirty="0"/>
              <a:t> </a:t>
            </a:r>
            <a:r>
              <a:rPr lang="hu-HU" dirty="0" smtClean="0"/>
              <a:t>szóig</a:t>
            </a:r>
          </a:p>
          <a:p>
            <a:pPr marL="68580" indent="0">
              <a:buNone/>
            </a:pPr>
            <a:endParaRPr lang="hu-HU" dirty="0"/>
          </a:p>
          <a:p>
            <a:pPr marL="68580" indent="0">
              <a:buNone/>
            </a:pPr>
            <a:endParaRPr lang="hu-HU" dirty="0"/>
          </a:p>
          <a:p>
            <a:pPr lvl="0"/>
            <a:r>
              <a:rPr lang="hu-HU" b="1" u="sng" dirty="0"/>
              <a:t>Monteverdi:</a:t>
            </a:r>
            <a:r>
              <a:rPr lang="hu-HU" dirty="0"/>
              <a:t> </a:t>
            </a:r>
            <a:r>
              <a:rPr lang="hu-HU" dirty="0" err="1" smtClean="0"/>
              <a:t>Lasciate</a:t>
            </a:r>
            <a:r>
              <a:rPr lang="hu-HU" dirty="0" smtClean="0"/>
              <a:t> </a:t>
            </a:r>
            <a:r>
              <a:rPr lang="hu-HU" dirty="0"/>
              <a:t>mi </a:t>
            </a:r>
            <a:r>
              <a:rPr lang="hu-HU" dirty="0" err="1"/>
              <a:t>morire</a:t>
            </a:r>
            <a:endParaRPr lang="hu-HU" dirty="0"/>
          </a:p>
          <a:p>
            <a:pPr marL="68580" indent="0">
              <a:buNone/>
            </a:pPr>
            <a:endParaRPr lang="hu-HU" dirty="0">
              <a:hlinkClick r:id="rId2"/>
            </a:endParaRPr>
          </a:p>
          <a:p>
            <a:pPr marL="68580" indent="0">
              <a:buNone/>
            </a:pPr>
            <a:r>
              <a:rPr lang="hu-HU" u="sng" dirty="0" smtClean="0">
                <a:hlinkClick r:id="rId2"/>
              </a:rPr>
              <a:t>https</a:t>
            </a:r>
            <a:r>
              <a:rPr lang="hu-HU" u="sng" dirty="0">
                <a:hlinkClick r:id="rId2"/>
              </a:rPr>
              <a:t>://www.youtube.com/watch?v=GR9cya7-4LM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868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hu-HU" b="1" u="sng" dirty="0" smtClean="0"/>
              <a:t>Mozart</a:t>
            </a:r>
          </a:p>
          <a:p>
            <a:pPr marL="68580" indent="0">
              <a:buNone/>
            </a:pPr>
            <a:endParaRPr lang="hu-HU" dirty="0"/>
          </a:p>
          <a:p>
            <a:pPr lvl="0"/>
            <a:r>
              <a:rPr lang="hu-HU" dirty="0"/>
              <a:t>D-moll zongoraverseny II. tétel</a:t>
            </a:r>
          </a:p>
          <a:p>
            <a:pPr marL="68580" indent="0">
              <a:buNone/>
            </a:pPr>
            <a:r>
              <a:rPr lang="hu-HU" u="sng" dirty="0" smtClean="0">
                <a:hlinkClick r:id="rId2"/>
              </a:rPr>
              <a:t>https</a:t>
            </a:r>
            <a:r>
              <a:rPr lang="hu-HU" u="sng" dirty="0">
                <a:hlinkClick r:id="rId2"/>
              </a:rPr>
              <a:t>://</a:t>
            </a:r>
            <a:r>
              <a:rPr lang="hu-HU" u="sng" dirty="0" smtClean="0">
                <a:hlinkClick r:id="rId2"/>
              </a:rPr>
              <a:t>www.youtube.com/watch?v=XtSsMjfCRpY</a:t>
            </a:r>
            <a:endParaRPr lang="hu-HU" u="sng" dirty="0" smtClean="0"/>
          </a:p>
          <a:p>
            <a:pPr marL="68580" indent="0">
              <a:buNone/>
            </a:pPr>
            <a:endParaRPr lang="hu-HU" dirty="0"/>
          </a:p>
          <a:p>
            <a:pPr lvl="0"/>
            <a:r>
              <a:rPr lang="hu-HU" dirty="0"/>
              <a:t>D-moll zongoraszonáta: </a:t>
            </a:r>
            <a:r>
              <a:rPr lang="hu-HU" dirty="0" smtClean="0"/>
              <a:t>(kb. 2:32-ig</a:t>
            </a:r>
            <a:r>
              <a:rPr lang="hu-HU" dirty="0"/>
              <a:t>)</a:t>
            </a:r>
          </a:p>
          <a:p>
            <a:pPr marL="68580" indent="0">
              <a:buNone/>
            </a:pPr>
            <a:r>
              <a:rPr lang="hu-HU" u="sng" dirty="0" smtClean="0">
                <a:hlinkClick r:id="rId3"/>
              </a:rPr>
              <a:t>https</a:t>
            </a:r>
            <a:r>
              <a:rPr lang="hu-HU" u="sng" dirty="0">
                <a:hlinkClick r:id="rId3"/>
              </a:rPr>
              <a:t>://www.youtube.com/watch?NR=1&amp;v=uLkc66Rgzp8&amp;feature=endscreen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931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Bartók </a:t>
            </a:r>
            <a:r>
              <a:rPr lang="hu-HU" dirty="0" err="1" smtClean="0"/>
              <a:t>béla</a:t>
            </a:r>
            <a:r>
              <a:rPr lang="hu-HU" dirty="0" smtClean="0"/>
              <a:t>: Híd forma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b="1" u="sng" dirty="0" smtClean="0"/>
              <a:t>híd forma</a:t>
            </a:r>
            <a:r>
              <a:rPr lang="hu-HU" dirty="0" smtClean="0"/>
              <a:t>, egy öt tételes </a:t>
            </a:r>
            <a:r>
              <a:rPr lang="hu-HU" dirty="0"/>
              <a:t>mű középső tételét magként, további tételeit párhuzamos hídelemekként kezeli. </a:t>
            </a:r>
            <a:endParaRPr lang="hu-HU" dirty="0" smtClean="0"/>
          </a:p>
          <a:p>
            <a:endParaRPr lang="hu-HU" dirty="0"/>
          </a:p>
          <a:p>
            <a:pPr marL="68580" indent="0" algn="ctr">
              <a:buNone/>
            </a:pPr>
            <a:r>
              <a:rPr lang="hu-HU" sz="3600" dirty="0" smtClean="0"/>
              <a:t>A </a:t>
            </a:r>
            <a:r>
              <a:rPr lang="hu-HU" sz="3600" dirty="0"/>
              <a:t>B </a:t>
            </a:r>
            <a:r>
              <a:rPr lang="hu-HU" sz="3600" u="sng" dirty="0"/>
              <a:t>C</a:t>
            </a:r>
            <a:r>
              <a:rPr lang="hu-HU" sz="3600" dirty="0"/>
              <a:t> B </a:t>
            </a:r>
            <a:r>
              <a:rPr lang="hu-HU" sz="3600" dirty="0" smtClean="0"/>
              <a:t>A</a:t>
            </a:r>
            <a:endParaRPr lang="hu-HU" sz="3600" dirty="0"/>
          </a:p>
          <a:p>
            <a:pPr lvl="0"/>
            <a:endParaRPr lang="hu-HU" dirty="0" smtClean="0"/>
          </a:p>
          <a:p>
            <a:pPr lvl="0"/>
            <a:r>
              <a:rPr lang="hu-HU" dirty="0" smtClean="0"/>
              <a:t>Zene </a:t>
            </a:r>
            <a:r>
              <a:rPr lang="hu-HU" dirty="0"/>
              <a:t>húros hangszerekre, ütőkre és cselesztára</a:t>
            </a:r>
          </a:p>
          <a:p>
            <a:pPr marL="68580" indent="0">
              <a:buNone/>
            </a:pPr>
            <a:r>
              <a:rPr lang="hu-HU" u="sng" dirty="0" smtClean="0">
                <a:hlinkClick r:id="rId2"/>
              </a:rPr>
              <a:t>https</a:t>
            </a:r>
            <a:r>
              <a:rPr lang="hu-HU" u="sng" dirty="0">
                <a:hlinkClick r:id="rId2"/>
              </a:rPr>
              <a:t>://www.youtube.com/watch?v=DYu35_PVqr8</a:t>
            </a:r>
            <a:endParaRPr lang="hu-HU" dirty="0"/>
          </a:p>
          <a:p>
            <a:pPr lvl="0"/>
            <a:r>
              <a:rPr lang="hu-HU" dirty="0"/>
              <a:t>Cantata Profana</a:t>
            </a:r>
          </a:p>
          <a:p>
            <a:pPr marL="68580" indent="0">
              <a:buNone/>
            </a:pPr>
            <a:r>
              <a:rPr lang="hu-HU" u="sng" dirty="0" smtClean="0">
                <a:hlinkClick r:id="rId3"/>
              </a:rPr>
              <a:t>https</a:t>
            </a:r>
            <a:r>
              <a:rPr lang="hu-HU" u="sng" dirty="0">
                <a:hlinkClick r:id="rId3"/>
              </a:rPr>
              <a:t>://www.youtube.com/watch?v=CZhMPJeT-jg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581128"/>
            <a:ext cx="4800667" cy="211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7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Ennio</a:t>
            </a:r>
            <a:r>
              <a:rPr lang="hu-HU" dirty="0" smtClean="0"/>
              <a:t> </a:t>
            </a:r>
            <a:r>
              <a:rPr lang="hu-HU" dirty="0" err="1" smtClean="0"/>
              <a:t>Morricone</a:t>
            </a:r>
            <a:r>
              <a:rPr lang="hu-HU" dirty="0"/>
              <a:t>: The </a:t>
            </a:r>
            <a:r>
              <a:rPr lang="hu-HU" dirty="0" err="1"/>
              <a:t>Legend</a:t>
            </a:r>
            <a:r>
              <a:rPr lang="hu-HU" dirty="0"/>
              <a:t> of 1900 </a:t>
            </a:r>
            <a:endParaRPr lang="hu-HU" dirty="0" smtClean="0"/>
          </a:p>
          <a:p>
            <a:pPr marL="68580" indent="0">
              <a:buNone/>
            </a:pPr>
            <a:r>
              <a:rPr lang="hu-HU" dirty="0"/>
              <a:t>	</a:t>
            </a:r>
            <a:r>
              <a:rPr lang="hu-HU" dirty="0" smtClean="0"/>
              <a:t>			– </a:t>
            </a:r>
            <a:r>
              <a:rPr lang="hu-HU" dirty="0"/>
              <a:t>filmzene, a bartóki hídformára építve</a:t>
            </a:r>
          </a:p>
          <a:p>
            <a:pPr marL="68580" indent="0">
              <a:buNone/>
            </a:pPr>
            <a:endParaRPr lang="hu-HU" u="sng" dirty="0" smtClean="0">
              <a:hlinkClick r:id="rId2"/>
            </a:endParaRPr>
          </a:p>
          <a:p>
            <a:pPr marL="68580" indent="0">
              <a:buNone/>
            </a:pPr>
            <a:r>
              <a:rPr lang="hu-HU" u="sng" dirty="0" smtClean="0">
                <a:hlinkClick r:id="rId2"/>
              </a:rPr>
              <a:t>https</a:t>
            </a:r>
            <a:r>
              <a:rPr lang="hu-HU" u="sng" dirty="0">
                <a:hlinkClick r:id="rId2"/>
              </a:rPr>
              <a:t>://www.youtube.com/watch?v=dm9jbj2gX9k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127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Népdalkánon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179512" y="1536192"/>
            <a:ext cx="4320480" cy="4269072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hu-HU" dirty="0"/>
              <a:t>A jó lovas katonának </a:t>
            </a:r>
          </a:p>
          <a:p>
            <a:pPr marL="68580" indent="0">
              <a:buNone/>
            </a:pPr>
            <a:r>
              <a:rPr lang="hu-HU" dirty="0" smtClean="0"/>
              <a:t>de </a:t>
            </a:r>
            <a:r>
              <a:rPr lang="hu-HU" dirty="0"/>
              <a:t>jól vagyon dolga:</a:t>
            </a:r>
            <a:br>
              <a:rPr lang="hu-HU" dirty="0"/>
            </a:br>
            <a:endParaRPr lang="hu-HU" dirty="0" smtClean="0"/>
          </a:p>
          <a:p>
            <a:pPr marL="68580" indent="0">
              <a:buNone/>
            </a:pPr>
            <a:r>
              <a:rPr lang="hu-HU" dirty="0" smtClean="0"/>
              <a:t>Eszik</a:t>
            </a:r>
            <a:r>
              <a:rPr lang="hu-HU" dirty="0"/>
              <a:t>, iszik a sátorba, </a:t>
            </a:r>
            <a:endParaRPr lang="hu-HU" dirty="0" smtClean="0"/>
          </a:p>
          <a:p>
            <a:pPr marL="68580" indent="0">
              <a:buNone/>
            </a:pPr>
            <a:r>
              <a:rPr lang="hu-HU" dirty="0" smtClean="0"/>
              <a:t>semmire </a:t>
            </a:r>
            <a:r>
              <a:rPr lang="hu-HU" dirty="0"/>
              <a:t>sincs gondja.</a:t>
            </a:r>
            <a:br>
              <a:rPr lang="hu-HU" dirty="0"/>
            </a:br>
            <a:endParaRPr lang="hu-HU" dirty="0" smtClean="0"/>
          </a:p>
          <a:p>
            <a:pPr marL="68580" indent="0">
              <a:buNone/>
            </a:pPr>
            <a:r>
              <a:rPr lang="hu-HU" dirty="0" smtClean="0"/>
              <a:t>Hej</a:t>
            </a:r>
            <a:r>
              <a:rPr lang="hu-HU" dirty="0"/>
              <a:t>, élet, be gyöngy élet, </a:t>
            </a:r>
            <a:endParaRPr lang="hu-HU" dirty="0" smtClean="0"/>
          </a:p>
          <a:p>
            <a:pPr marL="68580" indent="0">
              <a:buNone/>
            </a:pPr>
            <a:r>
              <a:rPr lang="hu-HU" dirty="0" smtClean="0"/>
              <a:t>ennél </a:t>
            </a:r>
            <a:r>
              <a:rPr lang="hu-HU" dirty="0"/>
              <a:t>szebb sem lehet,</a:t>
            </a:r>
            <a:br>
              <a:rPr lang="hu-HU" dirty="0"/>
            </a:br>
            <a:endParaRPr lang="hu-HU" dirty="0" smtClean="0"/>
          </a:p>
          <a:p>
            <a:pPr marL="68580" indent="0">
              <a:buNone/>
            </a:pPr>
            <a:r>
              <a:rPr lang="hu-HU" dirty="0" smtClean="0"/>
              <a:t>Csak </a:t>
            </a:r>
            <a:r>
              <a:rPr lang="hu-HU" dirty="0"/>
              <a:t>az jöjjön katonának, </a:t>
            </a:r>
            <a:endParaRPr lang="hu-HU" dirty="0" smtClean="0"/>
          </a:p>
          <a:p>
            <a:pPr marL="68580" indent="0">
              <a:buNone/>
            </a:pPr>
            <a:r>
              <a:rPr lang="hu-HU" dirty="0" smtClean="0"/>
              <a:t>aki </a:t>
            </a:r>
            <a:r>
              <a:rPr lang="hu-HU" dirty="0"/>
              <a:t>ilyet szeret.</a:t>
            </a:r>
            <a:br>
              <a:rPr lang="hu-HU" dirty="0"/>
            </a:b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4"/>
          </p:nvPr>
        </p:nvSpPr>
        <p:spPr>
          <a:xfrm>
            <a:off x="4644008" y="1536192"/>
            <a:ext cx="4392488" cy="4269072"/>
          </a:xfrm>
        </p:spPr>
        <p:txBody>
          <a:bodyPr/>
          <a:lstStyle/>
          <a:p>
            <a:pPr marL="68580" indent="0">
              <a:buNone/>
            </a:pPr>
            <a:r>
              <a:rPr lang="hu-HU" dirty="0"/>
              <a:t>A </a:t>
            </a:r>
            <a:r>
              <a:rPr lang="hu-HU" dirty="0" err="1"/>
              <a:t>csitári</a:t>
            </a:r>
            <a:r>
              <a:rPr lang="hu-HU" dirty="0"/>
              <a:t> hegyek alatt</a:t>
            </a:r>
            <a:br>
              <a:rPr lang="hu-HU" dirty="0"/>
            </a:br>
            <a:r>
              <a:rPr lang="hu-HU" dirty="0"/>
              <a:t>Régen leesett a hó</a:t>
            </a:r>
            <a:br>
              <a:rPr lang="hu-HU" dirty="0"/>
            </a:br>
            <a:endParaRPr lang="hu-HU" dirty="0" smtClean="0"/>
          </a:p>
          <a:p>
            <a:pPr marL="68580" indent="0">
              <a:buNone/>
            </a:pPr>
            <a:r>
              <a:rPr lang="hu-HU" dirty="0" smtClean="0"/>
              <a:t>Azt </a:t>
            </a:r>
            <a:r>
              <a:rPr lang="hu-HU" dirty="0"/>
              <a:t>hallottam </a:t>
            </a:r>
            <a:r>
              <a:rPr lang="hu-HU" dirty="0" err="1"/>
              <a:t>kisangyalom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Véled esett el a ló</a:t>
            </a:r>
            <a:br>
              <a:rPr lang="hu-HU" dirty="0"/>
            </a:br>
            <a:endParaRPr lang="hu-HU" dirty="0" smtClean="0"/>
          </a:p>
          <a:p>
            <a:pPr marL="68580" indent="0">
              <a:buNone/>
            </a:pPr>
            <a:r>
              <a:rPr lang="hu-HU" dirty="0" smtClean="0"/>
              <a:t>Kitörted </a:t>
            </a:r>
            <a:r>
              <a:rPr lang="hu-HU" dirty="0"/>
              <a:t>a kezedet</a:t>
            </a:r>
            <a:br>
              <a:rPr lang="hu-HU" dirty="0"/>
            </a:br>
            <a:r>
              <a:rPr lang="hu-HU" dirty="0"/>
              <a:t>Mivel ölelsz engemet</a:t>
            </a:r>
            <a:br>
              <a:rPr lang="hu-HU" dirty="0"/>
            </a:br>
            <a:endParaRPr lang="hu-HU" dirty="0" smtClean="0"/>
          </a:p>
          <a:p>
            <a:pPr marL="68580" indent="0">
              <a:buNone/>
            </a:pPr>
            <a:r>
              <a:rPr lang="hu-HU" dirty="0" smtClean="0"/>
              <a:t>Így </a:t>
            </a:r>
            <a:r>
              <a:rPr lang="hu-HU" dirty="0"/>
              <a:t>hát kedves </a:t>
            </a:r>
            <a:r>
              <a:rPr lang="hu-HU" dirty="0" err="1"/>
              <a:t>kisangyalom</a:t>
            </a:r>
            <a:r>
              <a:rPr lang="hu-HU" dirty="0"/>
              <a:t>, </a:t>
            </a:r>
            <a:endParaRPr lang="hu-HU" dirty="0" smtClean="0"/>
          </a:p>
          <a:p>
            <a:pPr marL="68580" indent="0">
              <a:buNone/>
            </a:pPr>
            <a:r>
              <a:rPr lang="hu-HU" dirty="0" smtClean="0"/>
              <a:t>nem </a:t>
            </a:r>
            <a:r>
              <a:rPr lang="hu-HU" dirty="0"/>
              <a:t>lehetek a tied.</a:t>
            </a:r>
          </a:p>
        </p:txBody>
      </p:sp>
    </p:spTree>
    <p:extLst>
      <p:ext uri="{BB962C8B-B14F-4D97-AF65-F5344CB8AC3E}">
        <p14:creationId xmlns:p14="http://schemas.microsoft.com/office/powerpoint/2010/main" val="12867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4837"/>
            <a:ext cx="762000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" y="404664"/>
            <a:ext cx="908790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0" y="404664"/>
            <a:ext cx="9078680" cy="60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4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011405" cy="439248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33" y="2060848"/>
            <a:ext cx="422354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9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83881" cy="57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0" y="404664"/>
            <a:ext cx="9078680" cy="60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4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Népdalok</a:t>
            </a:r>
            <a:br>
              <a:rPr lang="hu-HU" dirty="0" smtClean="0"/>
            </a:br>
            <a:r>
              <a:rPr lang="hu-HU" dirty="0" smtClean="0"/>
              <a:t>(Szimmetrikus szerkezetű szöveg)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277072"/>
          </a:xfrm>
        </p:spPr>
        <p:txBody>
          <a:bodyPr numCol="2">
            <a:normAutofit/>
          </a:bodyPr>
          <a:lstStyle/>
          <a:p>
            <a:pPr marL="68580" indent="0">
              <a:buNone/>
            </a:pPr>
            <a:r>
              <a:rPr lang="hu-HU" sz="2400" dirty="0"/>
              <a:t>Esik eső karikára	</a:t>
            </a:r>
          </a:p>
          <a:p>
            <a:pPr marL="68580" indent="0">
              <a:buNone/>
            </a:pPr>
            <a:r>
              <a:rPr lang="hu-HU" sz="2400" dirty="0"/>
              <a:t>Kossuth Lajos kalapjára.</a:t>
            </a:r>
          </a:p>
          <a:p>
            <a:pPr marL="68580" indent="0">
              <a:buNone/>
            </a:pPr>
            <a:r>
              <a:rPr lang="hu-HU" sz="2400" dirty="0"/>
              <a:t>Valahány csepp esik rája.</a:t>
            </a:r>
          </a:p>
          <a:p>
            <a:pPr marL="68580" indent="0">
              <a:buNone/>
            </a:pPr>
            <a:r>
              <a:rPr lang="hu-HU" sz="2400" dirty="0"/>
              <a:t>annyi áldás szálljon rája!</a:t>
            </a:r>
          </a:p>
          <a:p>
            <a:endParaRPr lang="hu-HU" sz="2400" dirty="0"/>
          </a:p>
          <a:p>
            <a:pPr marL="68580" indent="0">
              <a:buNone/>
            </a:pPr>
            <a:r>
              <a:rPr lang="hu-HU" sz="2400" dirty="0"/>
              <a:t>Esik eső karikára</a:t>
            </a:r>
          </a:p>
          <a:p>
            <a:pPr marL="68580" indent="0">
              <a:buNone/>
            </a:pPr>
            <a:r>
              <a:rPr lang="hu-HU" sz="2400" dirty="0"/>
              <a:t>az ellenség kalapjára.</a:t>
            </a:r>
          </a:p>
          <a:p>
            <a:pPr marL="68580" indent="0">
              <a:buNone/>
            </a:pPr>
            <a:r>
              <a:rPr lang="hu-HU" sz="2400" dirty="0"/>
              <a:t>Valahány csepp esik rája,</a:t>
            </a:r>
          </a:p>
          <a:p>
            <a:pPr marL="68580" indent="0">
              <a:buNone/>
            </a:pPr>
            <a:r>
              <a:rPr lang="hu-HU" sz="2400" dirty="0"/>
              <a:t>annyi mennykő szálljon rája!</a:t>
            </a:r>
          </a:p>
          <a:p>
            <a:pPr marL="68580" indent="0">
              <a:buNone/>
            </a:pPr>
            <a:r>
              <a:rPr lang="hu-HU" sz="2400" dirty="0" smtClean="0"/>
              <a:t>Kossuth </a:t>
            </a:r>
            <a:r>
              <a:rPr lang="hu-HU" sz="2400" dirty="0"/>
              <a:t>Lajos udvarába'</a:t>
            </a:r>
          </a:p>
          <a:p>
            <a:pPr marL="68580" indent="0">
              <a:buNone/>
            </a:pPr>
            <a:r>
              <a:rPr lang="hu-HU" sz="2400" dirty="0"/>
              <a:t>eltörött a lovam lába.</a:t>
            </a:r>
          </a:p>
          <a:p>
            <a:pPr marL="68580" indent="0">
              <a:buNone/>
            </a:pPr>
            <a:r>
              <a:rPr lang="hu-HU" sz="2400" dirty="0"/>
              <a:t>Gyere pajtás, gyógyítsuk meg,</a:t>
            </a:r>
          </a:p>
          <a:p>
            <a:pPr marL="68580" indent="0">
              <a:buNone/>
            </a:pPr>
            <a:r>
              <a:rPr lang="hu-HU" sz="2400" dirty="0"/>
              <a:t>itt a német, ugrasszuk meg</a:t>
            </a:r>
            <a:r>
              <a:rPr lang="hu-HU" sz="2400" dirty="0" smtClean="0"/>
              <a:t>!</a:t>
            </a:r>
          </a:p>
          <a:p>
            <a:pPr marL="68580" indent="0">
              <a:buNone/>
            </a:pPr>
            <a:endParaRPr lang="hu-HU" sz="2400" dirty="0"/>
          </a:p>
          <a:p>
            <a:pPr marL="68580" indent="0">
              <a:buNone/>
            </a:pPr>
            <a:endParaRPr lang="hu-HU" sz="2400" dirty="0"/>
          </a:p>
          <a:p>
            <a:r>
              <a:rPr lang="hu-HU" dirty="0">
                <a:hlinkClick r:id="rId2"/>
              </a:rPr>
              <a:t>https://www.youtube.com/watch?v=6LQWqGb61b4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2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Dalcsokor </a:t>
            </a:r>
            <a:br>
              <a:rPr lang="hu-HU" dirty="0" smtClean="0"/>
            </a:br>
            <a:r>
              <a:rPr lang="hu-HU" dirty="0" smtClean="0"/>
              <a:t>(Szimmetrikus dallamvezetés)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hu-HU" sz="3200" dirty="0"/>
              <a:t>Csillagok </a:t>
            </a:r>
            <a:r>
              <a:rPr lang="hu-HU" sz="3200" dirty="0" err="1"/>
              <a:t>csillagok</a:t>
            </a:r>
            <a:r>
              <a:rPr lang="hu-HU" sz="3200" dirty="0"/>
              <a:t>…</a:t>
            </a:r>
          </a:p>
          <a:p>
            <a:pPr lvl="0"/>
            <a:r>
              <a:rPr lang="hu-HU" sz="3200" dirty="0" err="1"/>
              <a:t>Megyen</a:t>
            </a:r>
            <a:r>
              <a:rPr lang="hu-HU" sz="3200" dirty="0"/>
              <a:t> már a hajnalcsillag…</a:t>
            </a:r>
          </a:p>
          <a:p>
            <a:pPr lvl="0"/>
            <a:r>
              <a:rPr lang="hu-HU" sz="3200" dirty="0"/>
              <a:t>Erdő, </a:t>
            </a:r>
            <a:r>
              <a:rPr lang="hu-HU" sz="3200" dirty="0" err="1"/>
              <a:t>erdő</a:t>
            </a:r>
            <a:r>
              <a:rPr lang="hu-HU" sz="3200" dirty="0"/>
              <a:t>, </a:t>
            </a:r>
            <a:r>
              <a:rPr lang="hu-HU" sz="3200" dirty="0" err="1"/>
              <a:t>erdő</a:t>
            </a:r>
            <a:r>
              <a:rPr lang="hu-HU" sz="3200" dirty="0"/>
              <a:t>…</a:t>
            </a:r>
          </a:p>
          <a:p>
            <a:pPr lvl="0"/>
            <a:r>
              <a:rPr lang="hu-HU" sz="3200" dirty="0"/>
              <a:t>Ősszel érik </a:t>
            </a:r>
            <a:r>
              <a:rPr lang="hu-HU" sz="3200" dirty="0" smtClean="0"/>
              <a:t>babám…</a:t>
            </a:r>
            <a:endParaRPr lang="hu-HU" sz="3200" dirty="0"/>
          </a:p>
          <a:p>
            <a:pPr lvl="0"/>
            <a:r>
              <a:rPr lang="hu-HU" sz="3200" dirty="0"/>
              <a:t>Ablakomba, </a:t>
            </a:r>
            <a:r>
              <a:rPr lang="hu-HU" sz="3200" dirty="0" err="1" smtClean="0"/>
              <a:t>ablakomba</a:t>
            </a:r>
            <a:r>
              <a:rPr lang="hu-HU" sz="3200" dirty="0" smtClean="0"/>
              <a:t>…</a:t>
            </a:r>
          </a:p>
          <a:p>
            <a:pPr lvl="0"/>
            <a:endParaRPr lang="hu-HU" dirty="0"/>
          </a:p>
          <a:p>
            <a:pPr marL="68580" lvl="0" indent="0" algn="ctr">
              <a:buNone/>
            </a:pPr>
            <a:r>
              <a:rPr lang="hu-HU" sz="6000" dirty="0" smtClean="0"/>
              <a:t>A B </a:t>
            </a:r>
            <a:r>
              <a:rPr lang="hu-HU" sz="6000" dirty="0" err="1" smtClean="0"/>
              <a:t>B</a:t>
            </a:r>
            <a:r>
              <a:rPr lang="hu-HU" sz="6000" dirty="0" smtClean="0"/>
              <a:t>’ A		 </a:t>
            </a:r>
            <a:r>
              <a:rPr lang="hu-HU" sz="6000" dirty="0" err="1" smtClean="0"/>
              <a:t>A</a:t>
            </a:r>
            <a:r>
              <a:rPr lang="hu-HU" sz="6000" dirty="0" smtClean="0"/>
              <a:t> </a:t>
            </a:r>
            <a:r>
              <a:rPr lang="hu-HU" sz="6000" dirty="0" err="1" smtClean="0"/>
              <a:t>A</a:t>
            </a:r>
            <a:r>
              <a:rPr lang="hu-HU" sz="6000" dirty="0" smtClean="0"/>
              <a:t> B A</a:t>
            </a:r>
            <a:endParaRPr lang="hu-HU" sz="60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463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TM01859862[[fn=Városi pop]]</Template>
  <TotalTime>61</TotalTime>
  <Words>151</Words>
  <Application>Microsoft Office PowerPoint</Application>
  <PresentationFormat>Diavetítés a képernyőre (4:3 oldalarány)</PresentationFormat>
  <Paragraphs>77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9" baseType="lpstr">
      <vt:lpstr>Gill Sans MT</vt:lpstr>
      <vt:lpstr>Wingdings 3</vt:lpstr>
      <vt:lpstr>Urban Pop</vt:lpstr>
      <vt:lpstr>Adj hangot a szimmetriának!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 Népdalok (Szimmetrikus szerkezetű szöveg) </vt:lpstr>
      <vt:lpstr>Dalcsokor  (Szimmetrikus dallamvezetés)</vt:lpstr>
      <vt:lpstr>380. dicséret </vt:lpstr>
      <vt:lpstr>barokk</vt:lpstr>
      <vt:lpstr>barokk</vt:lpstr>
      <vt:lpstr>PowerPoint-bemutató</vt:lpstr>
      <vt:lpstr>Bartók béla: Híd forma</vt:lpstr>
      <vt:lpstr>PowerPoint-bemutató</vt:lpstr>
      <vt:lpstr>Népdalkánon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 hangot a szimmetriának!</dc:title>
  <dc:creator>Finta Zoltan</dc:creator>
  <cp:lastModifiedBy>Erika Saly</cp:lastModifiedBy>
  <cp:revision>7</cp:revision>
  <dcterms:created xsi:type="dcterms:W3CDTF">2019-05-13T20:47:49Z</dcterms:created>
  <dcterms:modified xsi:type="dcterms:W3CDTF">2019-06-14T10:21:42Z</dcterms:modified>
</cp:coreProperties>
</file>