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73" r:id="rId11"/>
    <p:sldId id="282" r:id="rId12"/>
    <p:sldId id="275" r:id="rId13"/>
    <p:sldId id="265" r:id="rId14"/>
    <p:sldId id="266" r:id="rId15"/>
    <p:sldId id="276" r:id="rId16"/>
    <p:sldId id="277" r:id="rId17"/>
    <p:sldId id="278" r:id="rId18"/>
    <p:sldId id="279" r:id="rId19"/>
    <p:sldId id="287" r:id="rId20"/>
    <p:sldId id="288" r:id="rId21"/>
    <p:sldId id="281" r:id="rId22"/>
    <p:sldId id="284" r:id="rId23"/>
    <p:sldId id="285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7002559F-6C56-4FBE-8356-2392F9B242E6}">
          <p14:sldIdLst>
            <p14:sldId id="256"/>
            <p14:sldId id="257"/>
            <p14:sldId id="260"/>
            <p14:sldId id="261"/>
            <p14:sldId id="258"/>
            <p14:sldId id="259"/>
            <p14:sldId id="262"/>
            <p14:sldId id="263"/>
            <p14:sldId id="264"/>
            <p14:sldId id="273"/>
            <p14:sldId id="282"/>
            <p14:sldId id="275"/>
            <p14:sldId id="265"/>
            <p14:sldId id="266"/>
            <p14:sldId id="276"/>
            <p14:sldId id="277"/>
            <p14:sldId id="278"/>
            <p14:sldId id="279"/>
            <p14:sldId id="287"/>
            <p14:sldId id="288"/>
            <p14:sldId id="281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1047-758E-4A25-9E86-96AD8384F468}" type="datetimeFigureOut">
              <a:rPr lang="hu-HU" smtClean="0"/>
              <a:t>2019. 06. 26.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2337-7C68-4854-A5D0-A2C4A6541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819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1047-758E-4A25-9E86-96AD8384F468}" type="datetimeFigureOut">
              <a:rPr lang="hu-HU" smtClean="0"/>
              <a:t>2019. 06. 26.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2337-7C68-4854-A5D0-A2C4A6541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818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1047-758E-4A25-9E86-96AD8384F468}" type="datetimeFigureOut">
              <a:rPr lang="hu-HU" smtClean="0"/>
              <a:t>2019. 06. 26.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2337-7C68-4854-A5D0-A2C4A6541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756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1047-758E-4A25-9E86-96AD8384F468}" type="datetimeFigureOut">
              <a:rPr lang="hu-HU" smtClean="0"/>
              <a:t>2019. 06. 26.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2337-7C68-4854-A5D0-A2C4A6541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382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1047-758E-4A25-9E86-96AD8384F468}" type="datetimeFigureOut">
              <a:rPr lang="hu-HU" smtClean="0"/>
              <a:t>2019. 06. 26.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2337-7C68-4854-A5D0-A2C4A6541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505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1047-758E-4A25-9E86-96AD8384F468}" type="datetimeFigureOut">
              <a:rPr lang="hu-HU" smtClean="0"/>
              <a:t>2019. 06. 26.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2337-7C68-4854-A5D0-A2C4A6541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99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1047-758E-4A25-9E86-96AD8384F468}" type="datetimeFigureOut">
              <a:rPr lang="hu-HU" smtClean="0"/>
              <a:t>2019. 06. 26.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2337-7C68-4854-A5D0-A2C4A6541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180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1047-758E-4A25-9E86-96AD8384F468}" type="datetimeFigureOut">
              <a:rPr lang="hu-HU" smtClean="0"/>
              <a:t>2019. 06. 26.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2337-7C68-4854-A5D0-A2C4A6541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810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1047-758E-4A25-9E86-96AD8384F468}" type="datetimeFigureOut">
              <a:rPr lang="hu-HU" smtClean="0"/>
              <a:t>2019. 06. 26.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2337-7C68-4854-A5D0-A2C4A6541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052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1047-758E-4A25-9E86-96AD8384F468}" type="datetimeFigureOut">
              <a:rPr lang="hu-HU" smtClean="0"/>
              <a:t>2019. 06. 26.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2337-7C68-4854-A5D0-A2C4A6541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295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1047-758E-4A25-9E86-96AD8384F468}" type="datetimeFigureOut">
              <a:rPr lang="hu-HU" smtClean="0"/>
              <a:t>2019. 06. 26.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2337-7C68-4854-A5D0-A2C4A6541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446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F1047-758E-4A25-9E86-96AD8384F468}" type="datetimeFigureOut">
              <a:rPr lang="hu-HU" smtClean="0"/>
              <a:t>2019. 06. 26.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22337-7C68-4854-A5D0-A2C4A6541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931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73382" y="1044792"/>
            <a:ext cx="9144000" cy="2387600"/>
          </a:xfrm>
        </p:spPr>
        <p:txBody>
          <a:bodyPr/>
          <a:lstStyle/>
          <a:p>
            <a:r>
              <a:rPr lang="hu-HU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Mátyás király adó- és pénzügyi reformja</a:t>
            </a:r>
            <a:endParaRPr lang="hu-HU" dirty="0">
              <a:solidFill>
                <a:srgbClr val="002060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508" y="3785141"/>
            <a:ext cx="4173393" cy="2676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226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696218" y="1471910"/>
            <a:ext cx="102648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A pénzügyi reform főbb pontjai az alábbiak</a:t>
            </a:r>
            <a:r>
              <a:rPr lang="hu-HU" sz="2800" b="1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:</a:t>
            </a:r>
          </a:p>
          <a:p>
            <a:endParaRPr lang="hu-HU" sz="2800" dirty="0">
              <a:solidFill>
                <a:srgbClr val="002060"/>
              </a:solidFill>
              <a:latin typeface="Footlight MT Light" panose="0204060206030A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az adózás terén a kamara haszna </a:t>
            </a:r>
            <a:r>
              <a:rPr lang="hu-HU" sz="2400" b="1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helyett bevezették </a:t>
            </a:r>
            <a:r>
              <a:rPr lang="hu-HU" sz="2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a királyi kincstár </a:t>
            </a:r>
            <a:r>
              <a:rPr lang="hu-HU" sz="2400" b="1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adóját. </a:t>
            </a:r>
          </a:p>
          <a:p>
            <a:r>
              <a:rPr lang="hu-HU" sz="2400" b="1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Ez </a:t>
            </a:r>
            <a:r>
              <a:rPr lang="hu-HU" sz="2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utóbbi </a:t>
            </a:r>
            <a:r>
              <a:rPr lang="hu-HU" sz="2400" b="1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a korábbi </a:t>
            </a:r>
            <a:r>
              <a:rPr lang="hu-HU" sz="2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mentesítéseket csak nagyon szűk rétegre korlátozta és így jelentős </a:t>
            </a:r>
            <a:r>
              <a:rPr lang="hu-HU" sz="2400" b="1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bevételi </a:t>
            </a:r>
            <a:r>
              <a:rPr lang="hu-HU" sz="2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forrássá vált</a:t>
            </a:r>
            <a:r>
              <a:rPr lang="hu-HU" sz="2400" b="1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.</a:t>
            </a:r>
          </a:p>
          <a:p>
            <a:endParaRPr lang="hu-HU" sz="2400" b="1" dirty="0">
              <a:solidFill>
                <a:srgbClr val="002060"/>
              </a:solidFill>
              <a:latin typeface="Footlight MT Light" panose="0204060206030A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füstadó a kapuadó helyett, nem portánként kellett adózni, hanem háztartásonként.</a:t>
            </a:r>
          </a:p>
          <a:p>
            <a:endParaRPr lang="hu-HU" sz="2400" b="1" dirty="0">
              <a:solidFill>
                <a:srgbClr val="002060"/>
              </a:solidFill>
              <a:latin typeface="Footlight MT Light" panose="0204060206030A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a harmincad helyett bevezették a koronavámot </a:t>
            </a:r>
            <a:r>
              <a:rPr lang="hu-HU" sz="2400" b="1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és </a:t>
            </a:r>
            <a:r>
              <a:rPr lang="hu-HU" sz="2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ezáltal lehetővé vált a jól </a:t>
            </a:r>
            <a:endParaRPr lang="hu-HU" sz="2400" b="1" dirty="0" smtClean="0">
              <a:solidFill>
                <a:srgbClr val="002060"/>
              </a:solidFill>
              <a:latin typeface="Footlight MT Light" panose="0204060206030A020304" pitchFamily="18" charset="0"/>
            </a:endParaRPr>
          </a:p>
          <a:p>
            <a:r>
              <a:rPr lang="hu-HU" sz="2400" b="1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jövedelmező </a:t>
            </a:r>
            <a:r>
              <a:rPr lang="hu-HU" sz="2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zálogban és bérben levő vámok kincstári kezelésbe történő </a:t>
            </a:r>
            <a:endParaRPr lang="hu-HU" sz="2400" b="1" dirty="0" smtClean="0">
              <a:solidFill>
                <a:srgbClr val="002060"/>
              </a:solidFill>
              <a:latin typeface="Footlight MT Light" panose="0204060206030A020304" pitchFamily="18" charset="0"/>
            </a:endParaRPr>
          </a:p>
          <a:p>
            <a:r>
              <a:rPr lang="hu-HU" sz="2400" b="1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visszavétele </a:t>
            </a:r>
            <a:r>
              <a:rPr lang="hu-HU" sz="2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és a mentességek csökkentése</a:t>
            </a:r>
            <a:r>
              <a:rPr lang="hu-HU" sz="2400" b="1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.</a:t>
            </a:r>
          </a:p>
          <a:p>
            <a:endParaRPr lang="hu-HU" sz="2400" dirty="0">
              <a:solidFill>
                <a:srgbClr val="00206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114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696218" y="1471910"/>
            <a:ext cx="102648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400" dirty="0">
              <a:solidFill>
                <a:srgbClr val="002060"/>
              </a:solidFill>
              <a:latin typeface="Footlight MT Light" panose="0204060206030A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400" dirty="0" smtClean="0">
              <a:solidFill>
                <a:srgbClr val="002060"/>
              </a:solidFill>
              <a:latin typeface="Footlight MT Light" panose="0204060206030A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b="1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a </a:t>
            </a:r>
            <a:r>
              <a:rPr lang="hu-HU" sz="2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pénzforgalomban bevezették az állandó értékű ezüstpénzt, </a:t>
            </a:r>
            <a:r>
              <a:rPr lang="hu-HU" sz="2400" b="1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 új aranypénzt veretett.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400" b="1" dirty="0">
              <a:solidFill>
                <a:srgbClr val="002060"/>
              </a:solidFill>
              <a:latin typeface="Footlight MT Light" panose="0204060206030A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b="1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Rendkívüli hadiadót, akár évente kétszer is beszedette.</a:t>
            </a:r>
          </a:p>
          <a:p>
            <a:endParaRPr lang="hu-HU" sz="2400" b="1" dirty="0" smtClean="0">
              <a:solidFill>
                <a:srgbClr val="002060"/>
              </a:solidFill>
              <a:latin typeface="Footlight MT Light" panose="0204060206030A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b="1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a </a:t>
            </a:r>
            <a:r>
              <a:rPr lang="hu-HU" sz="2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koronabirtokok </a:t>
            </a:r>
            <a:r>
              <a:rPr lang="hu-HU" sz="2400" b="1" dirty="0" err="1">
                <a:solidFill>
                  <a:srgbClr val="002060"/>
                </a:solidFill>
                <a:latin typeface="Footlight MT Light" panose="0204060206030A020304" pitchFamily="18" charset="0"/>
              </a:rPr>
              <a:t>elidegeníthetetlenségét</a:t>
            </a:r>
            <a:r>
              <a:rPr lang="hu-HU" sz="2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, </a:t>
            </a:r>
            <a:r>
              <a:rPr lang="hu-HU" sz="2400" b="1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 valamint </a:t>
            </a:r>
            <a:r>
              <a:rPr lang="hu-HU" sz="2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az elidegenítettek visszaszerzését.</a:t>
            </a:r>
          </a:p>
        </p:txBody>
      </p:sp>
    </p:spTree>
    <p:extLst>
      <p:ext uri="{BB962C8B-B14F-4D97-AF65-F5344CB8AC3E}">
        <p14:creationId xmlns:p14="http://schemas.microsoft.com/office/powerpoint/2010/main" val="920702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846777" y="1655787"/>
            <a:ext cx="956937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8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Mátyás király jövedelemforrásai három nagy csoportba sorolhatók, úgy mint: </a:t>
            </a:r>
            <a:endParaRPr lang="hu-HU" sz="2800" b="1" dirty="0" smtClean="0">
              <a:solidFill>
                <a:srgbClr val="002060"/>
              </a:solidFill>
              <a:latin typeface="Footlight MT Light" panose="0204060206030A020304" pitchFamily="18" charset="0"/>
            </a:endParaRPr>
          </a:p>
          <a:p>
            <a:pPr lvl="0"/>
            <a:endParaRPr lang="hu-HU" sz="2800" b="1" dirty="0" smtClean="0">
              <a:solidFill>
                <a:srgbClr val="002060"/>
              </a:solidFill>
              <a:latin typeface="Footlight MT Light" panose="0204060206030A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hu-HU" sz="2800" b="1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rendes </a:t>
            </a:r>
            <a:r>
              <a:rPr lang="hu-HU" sz="28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bevételi források</a:t>
            </a:r>
            <a:r>
              <a:rPr lang="hu-HU" sz="2800" b="1" i="1" dirty="0">
                <a:solidFill>
                  <a:srgbClr val="002060"/>
                </a:solidFill>
                <a:latin typeface="Footlight MT Light" panose="0204060206030A020304" pitchFamily="18" charset="0"/>
              </a:rPr>
              <a:t> </a:t>
            </a:r>
            <a:r>
              <a:rPr lang="hu-HU" sz="28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(sóbányászat, ércbányászat, vámjövedelmek, adójövedelmek), </a:t>
            </a:r>
            <a:endParaRPr lang="hu-HU" sz="2800" b="1" dirty="0" smtClean="0">
              <a:solidFill>
                <a:srgbClr val="002060"/>
              </a:solidFill>
              <a:latin typeface="Footlight MT Light" panose="0204060206030A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hu-HU" sz="2800" b="1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rendkívüli </a:t>
            </a:r>
            <a:r>
              <a:rPr lang="hu-HU" sz="28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bevételi források (rendkívüli adók, birtokok elidegenítése, elzálogosítása, </a:t>
            </a:r>
            <a:r>
              <a:rPr lang="hu-HU" sz="2800" b="1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egyházi </a:t>
            </a:r>
            <a:r>
              <a:rPr lang="hu-HU" sz="28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javadalmak bevételei üresedés esetén, ajándékok, a meghódított tartományokból származó jövedelmek, </a:t>
            </a:r>
            <a:r>
              <a:rPr lang="hu-HU" sz="2800" b="1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külföldről </a:t>
            </a:r>
            <a:r>
              <a:rPr lang="hu-HU" sz="28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kapott pénzbeli támogatás</a:t>
            </a:r>
            <a:r>
              <a:rPr lang="hu-HU" sz="2800" b="1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)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hu-HU" sz="2800" b="1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és </a:t>
            </a:r>
            <a:r>
              <a:rPr lang="hu-HU" sz="28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a koronabirtokok jövedelmei</a:t>
            </a:r>
            <a:r>
              <a:rPr lang="hu-HU" sz="2800" b="1" i="1" dirty="0">
                <a:solidFill>
                  <a:srgbClr val="002060"/>
                </a:solidFill>
                <a:latin typeface="Footlight MT Light" panose="0204060206030A020304" pitchFamily="18" charset="0"/>
              </a:rPr>
              <a:t> </a:t>
            </a:r>
            <a:r>
              <a:rPr lang="hu-HU" sz="28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(várak, földterületek jövedelmei, jászkunok adója). </a:t>
            </a:r>
            <a:endParaRPr lang="hu-HU" sz="8000" b="1" dirty="0">
              <a:solidFill>
                <a:srgbClr val="00206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3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4006920" y="1591133"/>
            <a:ext cx="42520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sz="6000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Selmecbánya</a:t>
            </a:r>
            <a:endParaRPr lang="hu-HU" sz="6000" dirty="0">
              <a:solidFill>
                <a:srgbClr val="002060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587" y="2798623"/>
            <a:ext cx="6353005" cy="361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00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843504" y="1563424"/>
            <a:ext cx="45419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sz="6000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Körmöcbánya</a:t>
            </a:r>
            <a:endParaRPr lang="hu-HU" sz="6000" dirty="0">
              <a:solidFill>
                <a:srgbClr val="002060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581" y="2758538"/>
            <a:ext cx="6320717" cy="359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40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4365727" y="1701969"/>
            <a:ext cx="40516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sz="6000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Arany forint</a:t>
            </a:r>
            <a:endParaRPr lang="hu-HU" sz="6000" dirty="0">
              <a:solidFill>
                <a:srgbClr val="002060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1026" name="Picture 2" descr="0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432" y="3053773"/>
            <a:ext cx="44862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685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5389535" y="1701969"/>
            <a:ext cx="20040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sz="6000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Garas</a:t>
            </a:r>
            <a:endParaRPr lang="hu-HU" sz="6000" dirty="0">
              <a:solidFill>
                <a:srgbClr val="002060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432" y="3178607"/>
            <a:ext cx="44862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48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5313392" y="1701969"/>
            <a:ext cx="21563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sz="6000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Dénár</a:t>
            </a:r>
            <a:endParaRPr lang="hu-HU" sz="6000" dirty="0">
              <a:solidFill>
                <a:srgbClr val="002060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434" y="3160712"/>
            <a:ext cx="44862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07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5148412" y="1701969"/>
            <a:ext cx="24863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sz="6000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Obulus</a:t>
            </a:r>
            <a:endParaRPr lang="hu-HU" sz="6000" dirty="0">
              <a:solidFill>
                <a:srgbClr val="002060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434" y="3318596"/>
            <a:ext cx="448627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69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5148412" y="1701969"/>
            <a:ext cx="24863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sz="6000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Obulus</a:t>
            </a:r>
            <a:endParaRPr lang="hu-HU" sz="6000" dirty="0">
              <a:solidFill>
                <a:srgbClr val="002060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434" y="3318596"/>
            <a:ext cx="448627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33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010" y="2101082"/>
            <a:ext cx="4659262" cy="646733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271491" y="2452064"/>
            <a:ext cx="492298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>
                <a:solidFill>
                  <a:srgbClr val="002060"/>
                </a:solidFill>
                <a:latin typeface="Footlight MT Light" panose="0204060206030A020304" pitchFamily="18" charset="0"/>
                <a:ea typeface="+mj-ea"/>
                <a:cs typeface="+mj-cs"/>
              </a:rPr>
              <a:t>Mátyás </a:t>
            </a:r>
            <a:r>
              <a:rPr lang="hu-HU" sz="6000" dirty="0" smtClean="0">
                <a:solidFill>
                  <a:srgbClr val="002060"/>
                </a:solidFill>
                <a:latin typeface="Footlight MT Light" panose="0204060206030A020304" pitchFamily="18" charset="0"/>
                <a:ea typeface="+mj-ea"/>
                <a:cs typeface="+mj-cs"/>
              </a:rPr>
              <a:t>király</a:t>
            </a:r>
          </a:p>
          <a:p>
            <a:pPr algn="ctr"/>
            <a:endParaRPr lang="hu-HU" sz="6000" dirty="0" smtClean="0">
              <a:solidFill>
                <a:srgbClr val="002060"/>
              </a:solidFill>
              <a:latin typeface="Footlight MT Light" panose="0204060206030A020304" pitchFamily="18" charset="0"/>
              <a:ea typeface="+mj-ea"/>
              <a:cs typeface="+mj-cs"/>
            </a:endParaRPr>
          </a:p>
          <a:p>
            <a:pPr algn="ctr"/>
            <a:r>
              <a:rPr lang="hu-HU" sz="4800" dirty="0" smtClean="0">
                <a:solidFill>
                  <a:srgbClr val="002060"/>
                </a:solidFill>
                <a:latin typeface="Footlight MT Light" panose="0204060206030A020304" pitchFamily="18" charset="0"/>
                <a:ea typeface="+mj-ea"/>
                <a:cs typeface="+mj-cs"/>
              </a:rPr>
              <a:t>(Hunyadi Mátyás)</a:t>
            </a:r>
          </a:p>
          <a:p>
            <a:pPr algn="ctr"/>
            <a:r>
              <a:rPr lang="hu-HU" sz="4400" dirty="0" smtClean="0">
                <a:solidFill>
                  <a:srgbClr val="002060"/>
                </a:solidFill>
                <a:latin typeface="Footlight MT Light" panose="0204060206030A020304" pitchFamily="18" charset="0"/>
                <a:ea typeface="+mj-ea"/>
                <a:cs typeface="+mj-cs"/>
              </a:rPr>
              <a:t>1443-1490</a:t>
            </a:r>
            <a:endParaRPr lang="hu-HU" sz="4400" dirty="0">
              <a:solidFill>
                <a:srgbClr val="002060"/>
              </a:solidFill>
              <a:latin typeface="Footlight MT Light" panose="0204060206030A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15869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4940697" y="1701969"/>
            <a:ext cx="2901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sz="6000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Váltásuk</a:t>
            </a:r>
            <a:endParaRPr lang="hu-HU" sz="6000" dirty="0">
              <a:solidFill>
                <a:srgbClr val="00206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720859" y="3272043"/>
            <a:ext cx="101668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b="1" dirty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1 aranyforint = 20 garas = 100 denár = 200 obulus.</a:t>
            </a:r>
            <a:endParaRPr lang="hu-HU" sz="3600" b="1" dirty="0">
              <a:solidFill>
                <a:schemeClr val="accent5">
                  <a:lumMod val="50000"/>
                </a:schemeClr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935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086923" y="2052951"/>
            <a:ext cx="9569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4800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Mátyás uralkodásának kezdetén az éves bevétel 110-120 ezer</a:t>
            </a:r>
          </a:p>
          <a:p>
            <a:pPr lvl="0"/>
            <a:r>
              <a:rPr lang="hu-HU" sz="4800">
                <a:solidFill>
                  <a:srgbClr val="002060"/>
                </a:solidFill>
                <a:latin typeface="Footlight MT Light" panose="0204060206030A020304" pitchFamily="18" charset="0"/>
              </a:rPr>
              <a:t>a</a:t>
            </a:r>
            <a:r>
              <a:rPr lang="hu-HU" sz="480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rany forint, </a:t>
            </a:r>
            <a:r>
              <a:rPr lang="hu-HU" sz="4800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a pénzügyi reformok után az éves jövedelme 630 ezer arany forint lett. </a:t>
            </a:r>
            <a:endParaRPr lang="hu-HU" sz="4800" dirty="0">
              <a:solidFill>
                <a:srgbClr val="00206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373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726704" y="2782623"/>
            <a:ext cx="9569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4800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Mátyás király a reneszánsz</a:t>
            </a:r>
          </a:p>
          <a:p>
            <a:pPr lvl="0" algn="ctr"/>
            <a:r>
              <a:rPr lang="hu-HU" sz="4800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uralkodó</a:t>
            </a:r>
            <a:endParaRPr lang="hu-HU" sz="4800" dirty="0">
              <a:solidFill>
                <a:srgbClr val="00206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78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865249" y="1831277"/>
            <a:ext cx="9569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4800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Corvina = Mátyás király könyvtára</a:t>
            </a:r>
            <a:endParaRPr lang="hu-HU" sz="4800" dirty="0">
              <a:solidFill>
                <a:srgbClr val="002060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435" y="2768746"/>
            <a:ext cx="1976581" cy="297527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496040" y="5744023"/>
            <a:ext cx="9569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4800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Korvina (kódex)</a:t>
            </a:r>
            <a:endParaRPr lang="hu-HU" sz="4800" dirty="0">
              <a:solidFill>
                <a:srgbClr val="00206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778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6225308" y="1578640"/>
            <a:ext cx="492298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 smtClean="0">
                <a:solidFill>
                  <a:srgbClr val="002060"/>
                </a:solidFill>
                <a:latin typeface="Footlight MT Light" panose="0204060206030A020304" pitchFamily="18" charset="0"/>
                <a:ea typeface="+mj-ea"/>
                <a:cs typeface="+mj-cs"/>
              </a:rPr>
              <a:t>Hunyadi János</a:t>
            </a:r>
          </a:p>
          <a:p>
            <a:pPr algn="ctr"/>
            <a:r>
              <a:rPr lang="hu-HU" sz="4800" dirty="0" smtClean="0">
                <a:solidFill>
                  <a:srgbClr val="002060"/>
                </a:solidFill>
                <a:latin typeface="Footlight MT Light" panose="0204060206030A020304" pitchFamily="18" charset="0"/>
                <a:ea typeface="+mj-ea"/>
                <a:cs typeface="+mj-cs"/>
              </a:rPr>
              <a:t>(1407-1456)</a:t>
            </a:r>
          </a:p>
          <a:p>
            <a:pPr algn="ctr"/>
            <a:endParaRPr lang="hu-HU" sz="6000" dirty="0" smtClean="0">
              <a:solidFill>
                <a:srgbClr val="002060"/>
              </a:solidFill>
              <a:latin typeface="Footlight MT Light" panose="0204060206030A020304" pitchFamily="18" charset="0"/>
              <a:ea typeface="+mj-ea"/>
              <a:cs typeface="+mj-cs"/>
            </a:endParaRPr>
          </a:p>
          <a:p>
            <a:pPr algn="ctr"/>
            <a:r>
              <a:rPr lang="hu-HU" sz="4000" dirty="0" smtClean="0">
                <a:solidFill>
                  <a:srgbClr val="002060"/>
                </a:solidFill>
                <a:latin typeface="Footlight MT Light" panose="0204060206030A020304" pitchFamily="18" charset="0"/>
                <a:ea typeface="+mj-ea"/>
                <a:cs typeface="+mj-cs"/>
              </a:rPr>
              <a:t>Erdélyi vajda, majd Magyarország kormányzója</a:t>
            </a:r>
            <a:endParaRPr lang="hu-HU" sz="4000" dirty="0">
              <a:solidFill>
                <a:srgbClr val="002060"/>
              </a:solidFill>
              <a:latin typeface="Footlight MT Light" panose="0204060206030A020304" pitchFamily="18" charset="0"/>
              <a:ea typeface="+mj-ea"/>
              <a:cs typeface="+mj-cs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778" y="2017954"/>
            <a:ext cx="4496422" cy="650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37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5791201" y="2789381"/>
            <a:ext cx="558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 smtClean="0">
                <a:solidFill>
                  <a:srgbClr val="002060"/>
                </a:solidFill>
                <a:latin typeface="Footlight MT Light" panose="0204060206030A020304" pitchFamily="18" charset="0"/>
                <a:ea typeface="+mj-ea"/>
                <a:cs typeface="+mj-cs"/>
              </a:rPr>
              <a:t>Szilágyi Erzsébet</a:t>
            </a:r>
          </a:p>
          <a:p>
            <a:pPr algn="ctr"/>
            <a:r>
              <a:rPr lang="hu-HU" sz="4400" dirty="0" smtClean="0">
                <a:solidFill>
                  <a:srgbClr val="002060"/>
                </a:solidFill>
                <a:latin typeface="Footlight MT Light" panose="0204060206030A020304" pitchFamily="18" charset="0"/>
                <a:ea typeface="+mj-ea"/>
                <a:cs typeface="+mj-cs"/>
              </a:rPr>
              <a:t>(1410-1483 körül)</a:t>
            </a:r>
            <a:endParaRPr lang="hu-HU" sz="4400" dirty="0">
              <a:solidFill>
                <a:srgbClr val="002060"/>
              </a:solidFill>
              <a:latin typeface="Footlight MT Light" panose="0204060206030A020304" pitchFamily="18" charset="0"/>
              <a:ea typeface="+mj-ea"/>
              <a:cs typeface="+mj-cs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964" y="2045663"/>
            <a:ext cx="4638109" cy="676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13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245" y="2128791"/>
            <a:ext cx="4363881" cy="619604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754255" y="2789381"/>
            <a:ext cx="5892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 smtClean="0">
                <a:solidFill>
                  <a:srgbClr val="002060"/>
                </a:solidFill>
                <a:latin typeface="Footlight MT Light" panose="0204060206030A020304" pitchFamily="18" charset="0"/>
                <a:ea typeface="+mj-ea"/>
                <a:cs typeface="+mj-cs"/>
              </a:rPr>
              <a:t>Podjebrád Katalin</a:t>
            </a:r>
          </a:p>
          <a:p>
            <a:pPr algn="ctr"/>
            <a:r>
              <a:rPr lang="hu-HU" sz="4800" dirty="0" smtClean="0">
                <a:solidFill>
                  <a:srgbClr val="002060"/>
                </a:solidFill>
                <a:latin typeface="Footlight MT Light" panose="0204060206030A020304" pitchFamily="18" charset="0"/>
                <a:ea typeface="+mj-ea"/>
                <a:cs typeface="+mj-cs"/>
              </a:rPr>
              <a:t>(1449-1464)</a:t>
            </a:r>
          </a:p>
          <a:p>
            <a:pPr algn="ctr"/>
            <a:endParaRPr lang="hu-HU" sz="6000" dirty="0" smtClean="0">
              <a:solidFill>
                <a:srgbClr val="002060"/>
              </a:solidFill>
              <a:latin typeface="Footlight MT Light" panose="0204060206030A020304" pitchFamily="18" charset="0"/>
              <a:ea typeface="+mj-ea"/>
              <a:cs typeface="+mj-cs"/>
            </a:endParaRPr>
          </a:p>
          <a:p>
            <a:pPr algn="ctr"/>
            <a:r>
              <a:rPr lang="hu-HU" sz="4400" dirty="0">
                <a:solidFill>
                  <a:srgbClr val="002060"/>
                </a:solidFill>
                <a:latin typeface="Footlight MT Light" panose="0204060206030A020304" pitchFamily="18" charset="0"/>
                <a:ea typeface="+mj-ea"/>
                <a:cs typeface="+mj-cs"/>
              </a:rPr>
              <a:t>c</a:t>
            </a:r>
            <a:r>
              <a:rPr lang="hu-HU" sz="4400" dirty="0" smtClean="0">
                <a:solidFill>
                  <a:srgbClr val="002060"/>
                </a:solidFill>
                <a:latin typeface="Footlight MT Light" panose="0204060206030A020304" pitchFamily="18" charset="0"/>
                <a:ea typeface="+mj-ea"/>
                <a:cs typeface="+mj-cs"/>
              </a:rPr>
              <a:t>seh királyi hercegnő</a:t>
            </a:r>
            <a:endParaRPr lang="hu-HU" sz="4400" dirty="0">
              <a:solidFill>
                <a:srgbClr val="002060"/>
              </a:solidFill>
              <a:latin typeface="Footlight MT Light" panose="0204060206030A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6827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24" y="2156499"/>
            <a:ext cx="4689104" cy="583393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394037" y="2156499"/>
            <a:ext cx="65116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 smtClean="0">
                <a:solidFill>
                  <a:srgbClr val="002060"/>
                </a:solidFill>
                <a:latin typeface="Footlight MT Light" panose="0204060206030A020304" pitchFamily="18" charset="0"/>
                <a:ea typeface="+mj-ea"/>
                <a:cs typeface="+mj-cs"/>
              </a:rPr>
              <a:t>Aragóniai Beatrix</a:t>
            </a:r>
          </a:p>
          <a:p>
            <a:pPr algn="ctr"/>
            <a:r>
              <a:rPr lang="hu-HU" sz="4800" dirty="0" smtClean="0">
                <a:solidFill>
                  <a:srgbClr val="002060"/>
                </a:solidFill>
                <a:latin typeface="Footlight MT Light" panose="0204060206030A020304" pitchFamily="18" charset="0"/>
                <a:ea typeface="+mj-ea"/>
                <a:cs typeface="+mj-cs"/>
              </a:rPr>
              <a:t>(1457-1508)</a:t>
            </a:r>
          </a:p>
          <a:p>
            <a:pPr algn="ctr"/>
            <a:endParaRPr lang="hu-HU" sz="4800" dirty="0" smtClean="0">
              <a:solidFill>
                <a:srgbClr val="002060"/>
              </a:solidFill>
              <a:latin typeface="Footlight MT Light" panose="0204060206030A020304" pitchFamily="18" charset="0"/>
              <a:ea typeface="+mj-ea"/>
              <a:cs typeface="+mj-cs"/>
            </a:endParaRPr>
          </a:p>
          <a:p>
            <a:pPr algn="ctr"/>
            <a:r>
              <a:rPr lang="hu-HU" sz="4400" dirty="0" smtClean="0">
                <a:solidFill>
                  <a:srgbClr val="002060"/>
                </a:solidFill>
                <a:latin typeface="Footlight MT Light" panose="0204060206030A020304" pitchFamily="18" charset="0"/>
                <a:ea typeface="+mj-ea"/>
                <a:cs typeface="+mj-cs"/>
              </a:rPr>
              <a:t>Nápolyi hercegnő</a:t>
            </a:r>
          </a:p>
        </p:txBody>
      </p:sp>
    </p:spTree>
    <p:extLst>
      <p:ext uri="{BB962C8B-B14F-4D97-AF65-F5344CB8AC3E}">
        <p14:creationId xmlns:p14="http://schemas.microsoft.com/office/powerpoint/2010/main" val="3609996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299200" y="2798618"/>
            <a:ext cx="492298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 smtClean="0">
                <a:solidFill>
                  <a:srgbClr val="002060"/>
                </a:solidFill>
                <a:latin typeface="Footlight MT Light" panose="0204060206030A020304" pitchFamily="18" charset="0"/>
                <a:ea typeface="+mj-ea"/>
                <a:cs typeface="+mj-cs"/>
              </a:rPr>
              <a:t>Corvin János</a:t>
            </a:r>
          </a:p>
          <a:p>
            <a:pPr algn="ctr"/>
            <a:r>
              <a:rPr lang="hu-HU" sz="4400" dirty="0" smtClean="0">
                <a:solidFill>
                  <a:srgbClr val="002060"/>
                </a:solidFill>
                <a:latin typeface="Footlight MT Light" panose="0204060206030A020304" pitchFamily="18" charset="0"/>
                <a:ea typeface="+mj-ea"/>
                <a:cs typeface="+mj-cs"/>
              </a:rPr>
              <a:t>(1473-1504)</a:t>
            </a:r>
          </a:p>
          <a:p>
            <a:pPr algn="ctr"/>
            <a:endParaRPr lang="hu-HU" sz="6000" dirty="0">
              <a:solidFill>
                <a:srgbClr val="002060"/>
              </a:solidFill>
              <a:latin typeface="Footlight MT Light" panose="0204060206030A020304" pitchFamily="18" charset="0"/>
              <a:ea typeface="+mj-ea"/>
              <a:cs typeface="+mj-cs"/>
            </a:endParaRPr>
          </a:p>
          <a:p>
            <a:pPr algn="ctr"/>
            <a:r>
              <a:rPr lang="hu-HU" sz="4400" dirty="0" smtClean="0">
                <a:solidFill>
                  <a:srgbClr val="002060"/>
                </a:solidFill>
                <a:latin typeface="Footlight MT Light" panose="0204060206030A020304" pitchFamily="18" charset="0"/>
                <a:ea typeface="+mj-ea"/>
                <a:cs typeface="+mj-cs"/>
              </a:rPr>
              <a:t>Mátyás király fia</a:t>
            </a:r>
            <a:endParaRPr lang="hu-HU" sz="4400" dirty="0">
              <a:solidFill>
                <a:srgbClr val="002060"/>
              </a:solidFill>
              <a:latin typeface="Footlight MT Light" panose="0204060206030A020304" pitchFamily="18" charset="0"/>
              <a:ea typeface="+mj-ea"/>
              <a:cs typeface="+mj-cs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65" y="2174973"/>
            <a:ext cx="4003390" cy="549543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071" y="1485466"/>
            <a:ext cx="2876550" cy="4829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30021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225309" y="2235200"/>
            <a:ext cx="58004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 smtClean="0">
                <a:solidFill>
                  <a:srgbClr val="002060"/>
                </a:solidFill>
                <a:latin typeface="Footlight MT Light" panose="0204060206030A020304" pitchFamily="18" charset="0"/>
                <a:ea typeface="+mj-ea"/>
                <a:cs typeface="+mj-cs"/>
              </a:rPr>
              <a:t>Janus Pannonius</a:t>
            </a:r>
          </a:p>
          <a:p>
            <a:pPr algn="ctr"/>
            <a:r>
              <a:rPr lang="hu-HU" sz="4800" dirty="0" smtClean="0">
                <a:solidFill>
                  <a:srgbClr val="002060"/>
                </a:solidFill>
                <a:latin typeface="Footlight MT Light" panose="0204060206030A020304" pitchFamily="18" charset="0"/>
                <a:ea typeface="+mj-ea"/>
                <a:cs typeface="+mj-cs"/>
              </a:rPr>
              <a:t>(1434-1472)</a:t>
            </a:r>
          </a:p>
          <a:p>
            <a:pPr algn="ctr"/>
            <a:endParaRPr lang="hu-HU" sz="6000" dirty="0">
              <a:solidFill>
                <a:srgbClr val="002060"/>
              </a:solidFill>
              <a:latin typeface="Footlight MT Light" panose="0204060206030A020304" pitchFamily="18" charset="0"/>
              <a:ea typeface="+mj-ea"/>
              <a:cs typeface="+mj-cs"/>
            </a:endParaRPr>
          </a:p>
          <a:p>
            <a:pPr algn="ctr"/>
            <a:r>
              <a:rPr lang="hu-HU" sz="4400" dirty="0" smtClean="0">
                <a:solidFill>
                  <a:srgbClr val="002060"/>
                </a:solidFill>
                <a:latin typeface="Footlight MT Light" panose="0204060206030A020304" pitchFamily="18" charset="0"/>
                <a:ea typeface="+mj-ea"/>
                <a:cs typeface="+mj-cs"/>
              </a:rPr>
              <a:t>Mátyás király tanácsadója, költő</a:t>
            </a:r>
            <a:endParaRPr lang="hu-HU" sz="4400" dirty="0">
              <a:solidFill>
                <a:srgbClr val="002060"/>
              </a:solidFill>
              <a:latin typeface="Footlight MT Light" panose="0204060206030A020304" pitchFamily="18" charset="0"/>
              <a:ea typeface="+mj-ea"/>
              <a:cs typeface="+mj-cs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106" y="2138026"/>
            <a:ext cx="4270694" cy="549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7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891426" y="2921169"/>
            <a:ext cx="44091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sz="6000" dirty="0" smtClean="0">
                <a:solidFill>
                  <a:srgbClr val="002060"/>
                </a:solidFill>
                <a:latin typeface="Footlight MT Light" panose="0204060206030A020304" pitchFamily="18" charset="0"/>
              </a:rPr>
              <a:t>Pénzreformja</a:t>
            </a:r>
            <a:endParaRPr lang="hu-HU" sz="6000" dirty="0">
              <a:solidFill>
                <a:srgbClr val="00206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1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242</Words>
  <Application>Microsoft Office PowerPoint</Application>
  <PresentationFormat>Szélesvásznú</PresentationFormat>
  <Paragraphs>65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Footlight MT Light</vt:lpstr>
      <vt:lpstr>Wingdings</vt:lpstr>
      <vt:lpstr>Office-téma</vt:lpstr>
      <vt:lpstr>Mátyás király adó- és pénzügyi reformja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Ágnes Csillagné Szentgyörgyi</dc:creator>
  <cp:lastModifiedBy>Erika Saly</cp:lastModifiedBy>
  <cp:revision>14</cp:revision>
  <dcterms:created xsi:type="dcterms:W3CDTF">2019-05-13T18:26:09Z</dcterms:created>
  <dcterms:modified xsi:type="dcterms:W3CDTF">2019-06-26T09:34:03Z</dcterms:modified>
</cp:coreProperties>
</file>