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64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24FAB40-A230-42E7-B799-38BED26EF55A}" type="datetimeFigureOut">
              <a:rPr lang="hu-HU" smtClean="0"/>
              <a:pPr/>
              <a:t>2019. 09. 04.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8FD70D-B5B1-46D5-963D-9D18A38EEA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B40-A230-42E7-B799-38BED26EF55A}" type="datetimeFigureOut">
              <a:rPr lang="hu-HU" smtClean="0"/>
              <a:pPr/>
              <a:t>2019. 09. 04.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D70D-B5B1-46D5-963D-9D18A38EEA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24FAB40-A230-42E7-B799-38BED26EF55A}" type="datetimeFigureOut">
              <a:rPr lang="hu-HU" smtClean="0"/>
              <a:pPr/>
              <a:t>2019. 09. 04.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98FD70D-B5B1-46D5-963D-9D18A38EEA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B40-A230-42E7-B799-38BED26EF55A}" type="datetimeFigureOut">
              <a:rPr lang="hu-HU" smtClean="0"/>
              <a:pPr/>
              <a:t>2019. 09. 04.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8FD70D-B5B1-46D5-963D-9D18A38EEA3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7" name="Téglalap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B40-A230-42E7-B799-38BED26EF55A}" type="datetimeFigureOut">
              <a:rPr lang="hu-HU" smtClean="0"/>
              <a:pPr/>
              <a:t>2019. 09. 04.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98FD70D-B5B1-46D5-963D-9D18A38EEA3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24FAB40-A230-42E7-B799-38BED26EF55A}" type="datetimeFigureOut">
              <a:rPr lang="hu-HU" smtClean="0"/>
              <a:pPr/>
              <a:t>2019. 09. 04.</a:t>
            </a:fld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98FD70D-B5B1-46D5-963D-9D18A38EEA3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2" name="Élőláb hely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24FAB40-A230-42E7-B799-38BED26EF55A}" type="datetimeFigureOut">
              <a:rPr lang="hu-HU" smtClean="0"/>
              <a:pPr/>
              <a:t>2019. 09. 04.</a:t>
            </a:fld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98FD70D-B5B1-46D5-963D-9D18A38EEA3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B40-A230-42E7-B799-38BED26EF55A}" type="datetimeFigureOut">
              <a:rPr lang="hu-HU" smtClean="0"/>
              <a:pPr/>
              <a:t>2019. 09. 04.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8FD70D-B5B1-46D5-963D-9D18A38EEA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B40-A230-42E7-B799-38BED26EF55A}" type="datetimeFigureOut">
              <a:rPr lang="hu-HU" smtClean="0"/>
              <a:pPr/>
              <a:t>2019. 09. 04.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8FD70D-B5B1-46D5-963D-9D18A38EEA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B40-A230-42E7-B799-38BED26EF55A}" type="datetimeFigureOut">
              <a:rPr lang="hu-HU" smtClean="0"/>
              <a:pPr/>
              <a:t>2019. 09. 04.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8FD70D-B5B1-46D5-963D-9D18A38EEA3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8" name="Téglalap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1" name="Téglalap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24FAB40-A230-42E7-B799-38BED26EF55A}" type="datetimeFigureOut">
              <a:rPr lang="hu-HU" smtClean="0"/>
              <a:pPr/>
              <a:t>2019. 09. 04.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98FD70D-B5B1-46D5-963D-9D18A38EEA3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/>
              <a:t>Kép beszúrásához kattintson az ikonra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24FAB40-A230-42E7-B799-38BED26EF55A}" type="datetimeFigureOut">
              <a:rPr lang="hu-HU" smtClean="0"/>
              <a:pPr/>
              <a:t>2019. 09. 04.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8FD70D-B5B1-46D5-963D-9D18A38EEA37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tionary.org/wiki/f%C3%A1b%C3%B3l_vaskarika" TargetMode="External"/><Relationship Id="rId13" Type="http://schemas.openxmlformats.org/officeDocument/2006/relationships/hyperlink" Target="https://bigben01.violet.vn/entry/show/entry_id/7058688" TargetMode="External"/><Relationship Id="rId18" Type="http://schemas.openxmlformats.org/officeDocument/2006/relationships/hyperlink" Target="http://www.gif.ovh/hungarian-gif/Man%C3%B3.htm" TargetMode="External"/><Relationship Id="rId3" Type="http://schemas.openxmlformats.org/officeDocument/2006/relationships/hyperlink" Target="https://www.biblegateway.com/passage/?search=Luk%C3%A1cs+6:43-44&amp;version=NT-HU" TargetMode="External"/><Relationship Id="rId7" Type="http://schemas.openxmlformats.org/officeDocument/2006/relationships/hyperlink" Target="https://www.gifmania.hu/Animalt-Gif-Emberek/Animalt-gifek-Szakmak/Animacio-Favagok/" TargetMode="External"/><Relationship Id="rId12" Type="http://schemas.openxmlformats.org/officeDocument/2006/relationships/hyperlink" Target="http://www.gifde.com/gif/otros/comida/frutas/cerezas/" TargetMode="External"/><Relationship Id="rId17" Type="http://schemas.openxmlformats.org/officeDocument/2006/relationships/hyperlink" Target="https://hu.wikipedia.org/wiki/F%C3%BCst" TargetMode="External"/><Relationship Id="rId2" Type="http://schemas.openxmlformats.org/officeDocument/2006/relationships/hyperlink" Target="http://www.erdekesvilag.hu/kidolt-az-alagutjarol-hiresse-valt-mamutfenyo-kaliforniaban/" TargetMode="External"/><Relationship Id="rId16" Type="http://schemas.openxmlformats.org/officeDocument/2006/relationships/hyperlink" Target="http://ritamayblog.com/miert-szabotaljuk-a-sikerunket-onszabotalas/" TargetMode="External"/><Relationship Id="rId20" Type="http://schemas.openxmlformats.org/officeDocument/2006/relationships/hyperlink" Target="http://www.animatedimages.org/cat-sun-278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epek.4ever.eu/termeszet/hatalmas-fa-158312" TargetMode="External"/><Relationship Id="rId11" Type="http://schemas.openxmlformats.org/officeDocument/2006/relationships/hyperlink" Target="https://suna.e-sim.org/article.html?id=40327" TargetMode="External"/><Relationship Id="rId5" Type="http://schemas.openxmlformats.org/officeDocument/2006/relationships/hyperlink" Target="https://vtravel.blog.hu/2017/01/27/hol_szuletett_a_bor" TargetMode="External"/><Relationship Id="rId15" Type="http://schemas.openxmlformats.org/officeDocument/2006/relationships/hyperlink" Target="http://spatrendonline.hu/living/oekotudat/moszkvaban-wifi-fa-adja-az-ingyen-internetet" TargetMode="External"/><Relationship Id="rId10" Type="http://schemas.openxmlformats.org/officeDocument/2006/relationships/hyperlink" Target="http://hargitaonline.blogspot.com/2012/05/kosza-endre-fafaragas-csikszentdomokos.html" TargetMode="External"/><Relationship Id="rId19" Type="http://schemas.openxmlformats.org/officeDocument/2006/relationships/hyperlink" Target="http://www.gifsanimes.fr/images/arbres/arbres-gifs-animes-4603780-384398/" TargetMode="External"/><Relationship Id="rId4" Type="http://schemas.openxmlformats.org/officeDocument/2006/relationships/hyperlink" Target="http://www.barangolj-velem.hu/index.php?oldal=turak&amp;cikkid=148&amp;cikk=Cserjek-felismerese-osszel-(Milyen-bokor-ez?)" TargetMode="External"/><Relationship Id="rId9" Type="http://schemas.openxmlformats.org/officeDocument/2006/relationships/hyperlink" Target="https://rtl.hu/cinemaklub/10-1-erdekesseg-a-pocahontasrol" TargetMode="External"/><Relationship Id="rId14" Type="http://schemas.openxmlformats.org/officeDocument/2006/relationships/hyperlink" Target="http://orszagepito.hu/sites/all/files/orszagepito-hu/lapszam/2005-1/2005-1m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pioneer-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222" y="0"/>
            <a:ext cx="10287000" cy="6858000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428860" y="5357826"/>
            <a:ext cx="6686552" cy="1357322"/>
          </a:xfrm>
        </p:spPr>
        <p:txBody>
          <a:bodyPr>
            <a:normAutofit lnSpcReduction="10000"/>
          </a:bodyPr>
          <a:lstStyle/>
          <a:p>
            <a:pPr algn="r"/>
            <a:r>
              <a:rPr lang="hu-HU" sz="39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Szólások és közmondások</a:t>
            </a:r>
          </a:p>
          <a:p>
            <a:pPr algn="r"/>
            <a:r>
              <a:rPr lang="hu-HU" sz="39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Farkasné Holpert Judit</a:t>
            </a:r>
          </a:p>
          <a:p>
            <a:endParaRPr lang="hu-HU" dirty="0"/>
          </a:p>
        </p:txBody>
      </p:sp>
      <p:pic>
        <p:nvPicPr>
          <p:cNvPr id="4" name="Kép 3" descr="facsod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1" y="4429132"/>
            <a:ext cx="1898977" cy="2323694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928926" y="928670"/>
            <a:ext cx="47863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u-HU" sz="9600" b="1" cap="none" spc="0" dirty="0">
                <a:ln/>
                <a:solidFill>
                  <a:schemeClr val="accent3"/>
                </a:solidFill>
                <a:effectLst/>
              </a:rPr>
              <a:t>Facsoda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.cdn.blog.hu/in/ingatlan/image/201311/fengshui8/home_tre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527" y="0"/>
            <a:ext cx="9395997" cy="6858000"/>
          </a:xfrm>
          <a:prstGeom prst="rect">
            <a:avLst/>
          </a:prstGeom>
          <a:noFill/>
        </p:spPr>
      </p:pic>
      <p:pic>
        <p:nvPicPr>
          <p:cNvPr id="6" name="Kép 5" descr="cereza-0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4000505"/>
            <a:ext cx="1636631" cy="1643074"/>
          </a:xfrm>
          <a:prstGeom prst="rect">
            <a:avLst/>
          </a:prstGeom>
        </p:spPr>
      </p:pic>
      <p:pic>
        <p:nvPicPr>
          <p:cNvPr id="7" name="Kép 6" descr="cereza-0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785794"/>
            <a:ext cx="1428760" cy="1434385"/>
          </a:xfrm>
          <a:prstGeom prst="rect">
            <a:avLst/>
          </a:prstGeom>
        </p:spPr>
      </p:pic>
      <p:pic>
        <p:nvPicPr>
          <p:cNvPr id="8" name="Kép 7" descr="cereza-0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1357299"/>
            <a:ext cx="1500198" cy="1506104"/>
          </a:xfrm>
          <a:prstGeom prst="rect">
            <a:avLst/>
          </a:prstGeom>
        </p:spPr>
      </p:pic>
      <p:pic>
        <p:nvPicPr>
          <p:cNvPr id="9" name="Kép 8" descr="cereza-0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7563"/>
            <a:ext cx="1785918" cy="1792949"/>
          </a:xfrm>
          <a:prstGeom prst="rect">
            <a:avLst/>
          </a:prstGeom>
        </p:spPr>
      </p:pic>
      <p:pic>
        <p:nvPicPr>
          <p:cNvPr id="10" name="Kép 9" descr="cereza-0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4000504"/>
            <a:ext cx="1625397" cy="1625397"/>
          </a:xfrm>
          <a:prstGeom prst="rect">
            <a:avLst/>
          </a:prstGeom>
        </p:spPr>
      </p:pic>
      <p:pic>
        <p:nvPicPr>
          <p:cNvPr id="11" name="Kép 10" descr="cereza-0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2214554"/>
            <a:ext cx="1285884" cy="1285884"/>
          </a:xfrm>
          <a:prstGeom prst="rect">
            <a:avLst/>
          </a:prstGeom>
        </p:spPr>
      </p:pic>
      <p:pic>
        <p:nvPicPr>
          <p:cNvPr id="12" name="Kép 11" descr="cereza-0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2071678"/>
            <a:ext cx="1285884" cy="1285884"/>
          </a:xfrm>
          <a:prstGeom prst="rect">
            <a:avLst/>
          </a:prstGeom>
        </p:spPr>
      </p:pic>
      <p:sp>
        <p:nvSpPr>
          <p:cNvPr id="13" name="Felhő 12"/>
          <p:cNvSpPr/>
          <p:nvPr/>
        </p:nvSpPr>
        <p:spPr>
          <a:xfrm>
            <a:off x="7000892" y="571480"/>
            <a:ext cx="1785950" cy="1428760"/>
          </a:xfrm>
          <a:prstGeom prst="cloudCallout">
            <a:avLst>
              <a:gd name="adj1" fmla="val -47839"/>
              <a:gd name="adj2" fmla="val 814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Nem leszünk jók!!!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 vert="horz" anchor="ctr">
            <a:noAutofit/>
          </a:bodyPr>
          <a:lstStyle/>
          <a:p>
            <a:pPr algn="ctr"/>
            <a:r>
              <a:rPr lang="hu-H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Jó fának is van rossz gyümölcse.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sz="5400" dirty="0"/>
              <a:t>Jó szülőnek is lehet neveletlen gyereke.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hcmx_-_pthanh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Kép 4" descr="Favagok-6003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500306"/>
            <a:ext cx="4048149" cy="404814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 vert="horz" anchor="ctr">
            <a:noAutofit/>
          </a:bodyPr>
          <a:lstStyle/>
          <a:p>
            <a:pPr algn="ctr"/>
            <a:r>
              <a:rPr lang="hu-H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A fát nem vágják ki egy csapásra.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sz="4800" dirty="0"/>
              <a:t>Semmilyen munka nem megy könnyen. Mindenért meg kell dolgozni.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666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93300" y="2143116"/>
            <a:ext cx="3850700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églalap feliratnak 5"/>
          <p:cNvSpPr/>
          <p:nvPr/>
        </p:nvSpPr>
        <p:spPr>
          <a:xfrm>
            <a:off x="5357818" y="142852"/>
            <a:ext cx="3786182" cy="1857388"/>
          </a:xfrm>
          <a:prstGeom prst="wedgeRectCallout">
            <a:avLst>
              <a:gd name="adj1" fmla="val 26142"/>
              <a:gd name="adj2" fmla="val 126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/>
              <a:t>Húzzad, még hajlik!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vert="horz" anchor="ctr">
            <a:noAutofit/>
          </a:bodyPr>
          <a:lstStyle/>
          <a:p>
            <a:pPr algn="ctr"/>
            <a:r>
              <a:rPr lang="hu-H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Addig hajtsd a fát, míg vessző.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sz="6000" dirty="0"/>
              <a:t>Fiatal korában kell az embert nevelni.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7650" name="Picture 2" descr="http://spatrendonline.hu/images/article/STO__ceae676e_54042088577433.986325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1" cy="6858000"/>
          </a:xfrm>
          <a:prstGeom prst="rect">
            <a:avLst/>
          </a:prstGeom>
          <a:noFill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928802"/>
            <a:ext cx="35528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vert="horz" anchor="ctr">
            <a:noAutofit/>
          </a:bodyPr>
          <a:lstStyle/>
          <a:p>
            <a:pPr algn="ctr"/>
            <a:r>
              <a:rPr lang="hu-H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Maga alatt vágja a fát.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sz="6000" dirty="0"/>
              <a:t>Olyant tesz, amivel magát keveri bajba.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Hú, de nagyon füstöl! </a:t>
            </a:r>
          </a:p>
        </p:txBody>
      </p:sp>
      <p:pic>
        <p:nvPicPr>
          <p:cNvPr id="32772" name="Picture 4" descr="https://upload.wikimedia.org/wikipedia/commons/thumb/f/f3/Ognisko_ubt_0126.jpeg/1024px-Ognisko_ubt_012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678" cy="6858000"/>
          </a:xfrm>
          <a:prstGeom prst="rect">
            <a:avLst/>
          </a:prstGeom>
          <a:noFill/>
        </p:spPr>
      </p:pic>
      <p:pic>
        <p:nvPicPr>
          <p:cNvPr id="8" name="Kép 7" descr="Manó Gif (2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5072074"/>
            <a:ext cx="1576396" cy="1603115"/>
          </a:xfrm>
          <a:prstGeom prst="rect">
            <a:avLst/>
          </a:prstGeom>
        </p:spPr>
      </p:pic>
      <p:sp>
        <p:nvSpPr>
          <p:cNvPr id="10" name="Felhő 9"/>
          <p:cNvSpPr/>
          <p:nvPr/>
        </p:nvSpPr>
        <p:spPr>
          <a:xfrm>
            <a:off x="5572132" y="3357562"/>
            <a:ext cx="3429024" cy="1428760"/>
          </a:xfrm>
          <a:prstGeom prst="cloudCallout">
            <a:avLst>
              <a:gd name="adj1" fmla="val 2317"/>
              <a:gd name="adj2" fmla="val 864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Jaj, ez nem jó, megfulladunk!!!!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vert="horz" anchor="ctr">
            <a:noAutofit/>
          </a:bodyPr>
          <a:lstStyle/>
          <a:p>
            <a:pPr algn="ctr"/>
            <a:r>
              <a:rPr lang="hu-H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Rossz fát tett a tűzre.</a:t>
            </a:r>
            <a:br>
              <a:rPr lang="hu-H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</a:br>
            <a:endParaRPr lang="hu-H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Arra mondják, aki csínyt, rosszaságot követ el, bajt okoz.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csipkebok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762500" cy="6857999"/>
          </a:xfrm>
          <a:prstGeom prst="rect">
            <a:avLst/>
          </a:prstGeom>
        </p:spPr>
      </p:pic>
      <p:pic>
        <p:nvPicPr>
          <p:cNvPr id="5" name="Kép 4" descr="szol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357562"/>
            <a:ext cx="1445983" cy="1802240"/>
          </a:xfrm>
          <a:prstGeom prst="rect">
            <a:avLst/>
          </a:prstGeom>
        </p:spPr>
      </p:pic>
      <p:pic>
        <p:nvPicPr>
          <p:cNvPr id="6" name="Kép 5" descr="szol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1000108"/>
            <a:ext cx="1318280" cy="1643074"/>
          </a:xfrm>
          <a:prstGeom prst="rect">
            <a:avLst/>
          </a:prstGeom>
        </p:spPr>
      </p:pic>
      <p:pic>
        <p:nvPicPr>
          <p:cNvPr id="7" name="Kép 6" descr="szol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500174"/>
            <a:ext cx="1460935" cy="1820876"/>
          </a:xfrm>
          <a:prstGeom prst="rect">
            <a:avLst/>
          </a:prstGeom>
        </p:spPr>
      </p:pic>
      <p:pic>
        <p:nvPicPr>
          <p:cNvPr id="8" name="Kép 7" descr="szol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2857496"/>
            <a:ext cx="1285884" cy="1602696"/>
          </a:xfrm>
          <a:prstGeom prst="rect">
            <a:avLst/>
          </a:prstGeom>
        </p:spPr>
      </p:pic>
      <p:pic>
        <p:nvPicPr>
          <p:cNvPr id="9" name="Kép 8" descr="szol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3" y="4429132"/>
            <a:ext cx="1357322" cy="1691735"/>
          </a:xfrm>
          <a:prstGeom prst="rect">
            <a:avLst/>
          </a:prstGeom>
        </p:spPr>
      </p:pic>
      <p:pic>
        <p:nvPicPr>
          <p:cNvPr id="10" name="Kép 9" descr="almaf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1123950"/>
            <a:ext cx="4357686" cy="5734050"/>
          </a:xfrm>
          <a:prstGeom prst="rect">
            <a:avLst/>
          </a:prstGeom>
        </p:spPr>
      </p:pic>
      <p:sp>
        <p:nvSpPr>
          <p:cNvPr id="11" name="Tilos tábla 10"/>
          <p:cNvSpPr/>
          <p:nvPr/>
        </p:nvSpPr>
        <p:spPr>
          <a:xfrm>
            <a:off x="428596" y="1571612"/>
            <a:ext cx="3643338" cy="3643338"/>
          </a:xfrm>
          <a:prstGeom prst="noSmoking">
            <a:avLst>
              <a:gd name="adj" fmla="val 467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13" name="Kép 12" descr="zöld-pip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702" y="0"/>
            <a:ext cx="2257702" cy="224679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Manó Gif (6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81525"/>
            <a:ext cx="1914525" cy="2276475"/>
          </a:xfrm>
          <a:prstGeom prst="rect">
            <a:avLst/>
          </a:prstGeom>
        </p:spPr>
      </p:pic>
      <p:pic>
        <p:nvPicPr>
          <p:cNvPr id="5" name="Kép 4" descr="fa_égi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731346"/>
            <a:ext cx="5072066" cy="6126654"/>
          </a:xfrm>
          <a:prstGeom prst="rect">
            <a:avLst/>
          </a:prstGeom>
        </p:spPr>
      </p:pic>
      <p:pic>
        <p:nvPicPr>
          <p:cNvPr id="7" name="Kép 6" descr="felhő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-714404"/>
            <a:ext cx="3371850" cy="2743200"/>
          </a:xfrm>
          <a:prstGeom prst="rect">
            <a:avLst/>
          </a:prstGeom>
        </p:spPr>
      </p:pic>
      <p:sp>
        <p:nvSpPr>
          <p:cNvPr id="8" name="Ellipszis feliratnak 7"/>
          <p:cNvSpPr/>
          <p:nvPr/>
        </p:nvSpPr>
        <p:spPr>
          <a:xfrm>
            <a:off x="1142976" y="2928934"/>
            <a:ext cx="3143272" cy="2071702"/>
          </a:xfrm>
          <a:prstGeom prst="wedgeEllipseCallout">
            <a:avLst>
              <a:gd name="adj1" fmla="val -44058"/>
              <a:gd name="adj2" fmla="val 480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err="1"/>
              <a:t>Nyújtózkodhtszúgyse</a:t>
            </a:r>
            <a:r>
              <a:rPr lang="hu-HU" sz="2400" b="1" dirty="0"/>
              <a:t> érsz fel odáig!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vert="horz" anchor="ctr">
            <a:noAutofit/>
          </a:bodyPr>
          <a:lstStyle/>
          <a:p>
            <a:pPr algn="ctr"/>
            <a:r>
              <a:rPr lang="hu-H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Nem nőnek a fák az égig.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sz="5400" dirty="0"/>
              <a:t>Mindennek megvan a határa. Nem tehetünk meg bármit.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vert="horz" anchor="ctr">
            <a:noAutofit/>
          </a:bodyPr>
          <a:lstStyle/>
          <a:p>
            <a:pPr algn="ctr"/>
            <a:r>
              <a:rPr lang="hu-H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Felhasznált források: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hu-HU" dirty="0">
                <a:hlinkClick r:id="rId2"/>
              </a:rPr>
              <a:t>http://www.erdekesvilag.hu/kidolt-az-alagutjarol-hiresse-valt-mamutfenyo-kaliforniaban/</a:t>
            </a:r>
            <a:endParaRPr lang="hu-HU" dirty="0"/>
          </a:p>
          <a:p>
            <a:r>
              <a:rPr lang="hu-HU" dirty="0">
                <a:hlinkClick r:id="rId3"/>
              </a:rPr>
              <a:t>https://www.biblegateway.com/passage/?search=Luk%C3%A1cs+6%3A43-44&amp;version=NT-HU</a:t>
            </a:r>
            <a:r>
              <a:rPr lang="hu-HU" dirty="0"/>
              <a:t> </a:t>
            </a:r>
          </a:p>
          <a:p>
            <a:r>
              <a:rPr lang="hu-HU" dirty="0">
                <a:hlinkClick r:id="rId4"/>
              </a:rPr>
              <a:t>http://www.barangolj-velem.hu/index.php?oldal=turak&amp;cikkid=148&amp;cikk=Cserjek-felismerese-osszel-(Milyen-bokor-ez?)</a:t>
            </a:r>
            <a:r>
              <a:rPr lang="hu-HU" dirty="0"/>
              <a:t> </a:t>
            </a:r>
          </a:p>
          <a:p>
            <a:r>
              <a:rPr lang="hu-HU" dirty="0">
                <a:hlinkClick r:id="rId5"/>
              </a:rPr>
              <a:t>https://vtravel.blog.hu/2017/01/27/hol_szuletett_a_bor</a:t>
            </a:r>
            <a:r>
              <a:rPr lang="hu-HU" dirty="0"/>
              <a:t> </a:t>
            </a:r>
          </a:p>
          <a:p>
            <a:r>
              <a:rPr lang="hu-HU" dirty="0">
                <a:hlinkClick r:id="rId6"/>
              </a:rPr>
              <a:t>http://kepek.4ever.eu/</a:t>
            </a:r>
            <a:r>
              <a:rPr lang="hu-HU" dirty="0" err="1">
                <a:hlinkClick r:id="rId6"/>
              </a:rPr>
              <a:t>termeszet</a:t>
            </a:r>
            <a:r>
              <a:rPr lang="hu-HU" dirty="0">
                <a:hlinkClick r:id="rId6"/>
              </a:rPr>
              <a:t>/hatalmas-fa-158312</a:t>
            </a:r>
            <a:r>
              <a:rPr lang="hu-HU" dirty="0"/>
              <a:t> </a:t>
            </a:r>
          </a:p>
          <a:p>
            <a:r>
              <a:rPr lang="hu-HU" dirty="0"/>
              <a:t> </a:t>
            </a:r>
            <a:r>
              <a:rPr lang="hu-HU" dirty="0">
                <a:hlinkClick r:id="rId7"/>
              </a:rPr>
              <a:t>https://www.gifmania.hu/Animalt-Gif-Emberek/Animalt-gifek-Szakmak/Animacio-Favagok/</a:t>
            </a:r>
            <a:endParaRPr lang="hu-HU" dirty="0"/>
          </a:p>
          <a:p>
            <a:r>
              <a:rPr lang="hu-HU" dirty="0">
                <a:hlinkClick r:id="rId8"/>
              </a:rPr>
              <a:t>https://en.wiktionary.org/wiki/f%C3%A1b%C3%B3l_vaskarika</a:t>
            </a:r>
            <a:endParaRPr lang="hu-HU" dirty="0"/>
          </a:p>
          <a:p>
            <a:r>
              <a:rPr lang="hu-HU" dirty="0">
                <a:hlinkClick r:id="rId9"/>
              </a:rPr>
              <a:t>https://rtl.hu/cinemaklub/10-1-erdekesseg-a-pocahontasrol</a:t>
            </a:r>
            <a:r>
              <a:rPr lang="hu-HU" dirty="0"/>
              <a:t> </a:t>
            </a:r>
          </a:p>
          <a:p>
            <a:r>
              <a:rPr lang="hu-HU" dirty="0">
                <a:hlinkClick r:id="rId10"/>
              </a:rPr>
              <a:t>http://hargitaonline.blogspot.com/2012/05/kosza-endre-fafaragas-csikszentdomokos.html</a:t>
            </a:r>
            <a:r>
              <a:rPr lang="hu-HU" dirty="0"/>
              <a:t> </a:t>
            </a:r>
          </a:p>
          <a:p>
            <a:r>
              <a:rPr lang="hu-HU" dirty="0">
                <a:hlinkClick r:id="rId11"/>
              </a:rPr>
              <a:t>https://suna.e-sim.org/article.html?id=40327</a:t>
            </a:r>
            <a:endParaRPr lang="hu-HU" dirty="0"/>
          </a:p>
          <a:p>
            <a:r>
              <a:rPr lang="hu-HU" dirty="0">
                <a:hlinkClick r:id="rId12"/>
              </a:rPr>
              <a:t>http://www.gifde.com/gif/otros/comida/frutas/cerezas/</a:t>
            </a:r>
            <a:r>
              <a:rPr lang="hu-HU" dirty="0"/>
              <a:t> </a:t>
            </a:r>
          </a:p>
          <a:p>
            <a:r>
              <a:rPr lang="hu-HU" dirty="0">
                <a:hlinkClick r:id="rId13"/>
              </a:rPr>
              <a:t>https://bigben01.violet.vn/entry/show/entry_id/7058688</a:t>
            </a:r>
            <a:endParaRPr lang="hu-HU" dirty="0"/>
          </a:p>
          <a:p>
            <a:r>
              <a:rPr lang="hu-HU" dirty="0">
                <a:hlinkClick r:id="rId7"/>
              </a:rPr>
              <a:t>https://www.gifmania.hu/Animalt-Gif-Emberek/Animalt-gifek-Szakmak/Animacio-Favagok/</a:t>
            </a:r>
            <a:endParaRPr lang="hu-HU" dirty="0"/>
          </a:p>
          <a:p>
            <a:r>
              <a:rPr lang="hu-HU" dirty="0">
                <a:hlinkClick r:id="rId14"/>
              </a:rPr>
              <a:t>http://orszagepito.hu/sites/all/files/orszagepito-hu/lapszam/2005-1/2005-1m.pdf</a:t>
            </a:r>
            <a:r>
              <a:rPr lang="hu-HU" dirty="0"/>
              <a:t>     </a:t>
            </a:r>
          </a:p>
          <a:p>
            <a:r>
              <a:rPr lang="hu-HU" dirty="0">
                <a:hlinkClick r:id="rId15"/>
              </a:rPr>
              <a:t>http://spatrendonline.hu/living/oekotudat/moszkvaban-wifi-fa-adja-az-ingyen-internetet</a:t>
            </a:r>
            <a:r>
              <a:rPr lang="hu-HU" dirty="0"/>
              <a:t> </a:t>
            </a:r>
          </a:p>
          <a:p>
            <a:r>
              <a:rPr lang="hu-HU" dirty="0">
                <a:hlinkClick r:id="rId16"/>
              </a:rPr>
              <a:t>http://ritamayblog.com/miert-szabotaljuk-a-sikerunket-onszabotalas/</a:t>
            </a:r>
            <a:r>
              <a:rPr lang="hu-HU" dirty="0"/>
              <a:t> </a:t>
            </a:r>
          </a:p>
          <a:p>
            <a:r>
              <a:rPr lang="hu-HU" dirty="0">
                <a:hlinkClick r:id="rId17"/>
              </a:rPr>
              <a:t>https://hu.wikipedia.org/wiki/F%C3%BCst</a:t>
            </a:r>
            <a:r>
              <a:rPr lang="hu-HU" dirty="0"/>
              <a:t> </a:t>
            </a:r>
          </a:p>
          <a:p>
            <a:r>
              <a:rPr lang="hu-HU" dirty="0">
                <a:hlinkClick r:id="rId18"/>
              </a:rPr>
              <a:t>http://www.gif.ovh/hungarian-gif/Man%C3%B3.htm</a:t>
            </a:r>
            <a:r>
              <a:rPr lang="hu-HU" dirty="0"/>
              <a:t> </a:t>
            </a:r>
          </a:p>
          <a:p>
            <a:r>
              <a:rPr lang="hu-HU" dirty="0">
                <a:hlinkClick r:id="rId19"/>
              </a:rPr>
              <a:t>http://www.gifsanimes.fr/images/arbres/arbres-gifs-animes-4603780-384398/</a:t>
            </a:r>
            <a:r>
              <a:rPr lang="hu-HU" dirty="0"/>
              <a:t> </a:t>
            </a:r>
          </a:p>
          <a:p>
            <a:r>
              <a:rPr lang="hu-HU" dirty="0">
                <a:hlinkClick r:id="rId20"/>
              </a:rPr>
              <a:t>http://www.animatedimages.org/cat-sun-278.htm</a:t>
            </a:r>
            <a:r>
              <a:rPr lang="hu-HU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2"/>
          <p:cNvSpPr txBox="1">
            <a:spLocks/>
          </p:cNvSpPr>
          <p:nvPr/>
        </p:nvSpPr>
        <p:spPr>
          <a:xfrm>
            <a:off x="500034" y="1571612"/>
            <a:ext cx="8229600" cy="500066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112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43 </a:t>
            </a:r>
            <a:r>
              <a:rPr kumimoji="0" lang="hu-HU" sz="1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"Nem jó fa az, amely rossz gyümölcsöt terem, és viszont nem rossz fa az, amely jó gyümölcsöt terem.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112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44 </a:t>
            </a:r>
            <a:r>
              <a:rPr kumimoji="0" lang="hu-HU" sz="1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Mert minden fát a gyümölcséről lehet megismerni. Hiszen tüskebokorról nem szednek fügét, csipkebokorról sem szüretelnek szőlőt.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1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u-HU" sz="8600" dirty="0"/>
              <a:t>Lukács 6:43-44 </a:t>
            </a:r>
            <a:r>
              <a:rPr lang="hu-HU" sz="8600" dirty="0" err="1"/>
              <a:t>Hungarian</a:t>
            </a:r>
            <a:r>
              <a:rPr lang="hu-HU" sz="8600" dirty="0"/>
              <a:t> New </a:t>
            </a:r>
            <a:r>
              <a:rPr lang="hu-HU" sz="8600" dirty="0" err="1"/>
              <a:t>Translation</a:t>
            </a:r>
            <a:r>
              <a:rPr lang="hu-HU" sz="8600" dirty="0"/>
              <a:t> (NT-HU)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1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1428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Amilyen a fa, olyan a gyümölcse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hatalmas-fa,-oreg-fa-1583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Kép 4" descr="favágó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4929198"/>
            <a:ext cx="12573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sz="4800" dirty="0"/>
              <a:t>Nehéz dologba fogott. 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Nagy fába vágta a fejszéjét.</a:t>
            </a:r>
          </a:p>
        </p:txBody>
      </p:sp>
      <p:pic>
        <p:nvPicPr>
          <p:cNvPr id="5" name="Kép 4" descr="favágó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3643314"/>
            <a:ext cx="2286016" cy="2493836"/>
          </a:xfrm>
          <a:prstGeom prst="rect">
            <a:avLst/>
          </a:prstGeom>
        </p:spPr>
      </p:pic>
      <p:sp>
        <p:nvSpPr>
          <p:cNvPr id="6" name="Ellipszis feliratnak 5"/>
          <p:cNvSpPr/>
          <p:nvPr/>
        </p:nvSpPr>
        <p:spPr>
          <a:xfrm>
            <a:off x="4429124" y="2786058"/>
            <a:ext cx="4143404" cy="1643074"/>
          </a:xfrm>
          <a:prstGeom prst="wedgeEllipseCallout">
            <a:avLst>
              <a:gd name="adj1" fmla="val -69336"/>
              <a:gd name="adj2" fmla="val 86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/>
              <a:t>Hú, ez nem megy!</a:t>
            </a:r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f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6908" cy="6858000"/>
          </a:xfrm>
          <a:prstGeom prst="rect">
            <a:avLst/>
          </a:prstGeom>
        </p:spPr>
      </p:pic>
      <p:pic>
        <p:nvPicPr>
          <p:cNvPr id="5" name="Kép 4" descr="vaskari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857504"/>
            <a:ext cx="4000496" cy="4000496"/>
          </a:xfrm>
          <a:prstGeom prst="rect">
            <a:avLst/>
          </a:prstGeom>
        </p:spPr>
      </p:pic>
      <p:sp>
        <p:nvSpPr>
          <p:cNvPr id="6" name="Szalagnyíl jobbra 5"/>
          <p:cNvSpPr/>
          <p:nvPr/>
        </p:nvSpPr>
        <p:spPr>
          <a:xfrm rot="16200000">
            <a:off x="4321968" y="4036223"/>
            <a:ext cx="1035851" cy="1821668"/>
          </a:xfrm>
          <a:prstGeom prst="curvedRightArrow">
            <a:avLst>
              <a:gd name="adj1" fmla="val 5082"/>
              <a:gd name="adj2" fmla="val 48207"/>
              <a:gd name="adj3" fmla="val 191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sz="4400" dirty="0"/>
              <a:t>Képtelen dolog, amit nem lehet megvalósítani.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Fából vaskarika.</a:t>
            </a:r>
            <a:br>
              <a:rPr lang="hu-H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</a:br>
            <a:endParaRPr lang="hu-H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Kép 4" descr="fűzanyó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286124"/>
            <a:ext cx="7645103" cy="29051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http://1.bp.blogspot.com/-PFs4Bmzq-0Q/T6TEfjZQbhI/AAAAAAAAAYI/d7fMWkyQ3dI/s1600/387892_246273462095446_246252735430852_786807_181791963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48"/>
            <a:ext cx="9144000" cy="7315200"/>
          </a:xfrm>
          <a:prstGeom prst="rect">
            <a:avLst/>
          </a:prstGeom>
          <a:noFill/>
        </p:spPr>
      </p:pic>
      <p:sp>
        <p:nvSpPr>
          <p:cNvPr id="5" name="Ellipszis feliratnak 4"/>
          <p:cNvSpPr/>
          <p:nvPr/>
        </p:nvSpPr>
        <p:spPr>
          <a:xfrm>
            <a:off x="2928926" y="2143116"/>
            <a:ext cx="2428892" cy="1285884"/>
          </a:xfrm>
          <a:prstGeom prst="wedgeEllipseCallout">
            <a:avLst>
              <a:gd name="adj1" fmla="val -52143"/>
              <a:gd name="adj2" fmla="val 91413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bg1"/>
                </a:solidFill>
              </a:rPr>
              <a:t>Hú, de kemény volt ez asszony!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vert="horz" anchor="ctr">
            <a:noAutofit/>
          </a:bodyPr>
          <a:lstStyle/>
          <a:p>
            <a:pPr algn="ctr"/>
            <a:r>
              <a:rPr lang="hu-H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Kemény fából faragták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sz="4400" dirty="0"/>
              <a:t>Arra mondják, aki határozott egyéniség; szilárd, hajlíthatatlan, megingathatatlan jellem.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csoda_szólás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facsoda_szólás</Template>
  <TotalTime>83</TotalTime>
  <Words>268</Words>
  <Application>Microsoft Office PowerPoint</Application>
  <PresentationFormat>Diavetítés a képernyőre (4:3 oldalarány)</PresentationFormat>
  <Paragraphs>54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7" baseType="lpstr">
      <vt:lpstr>Arial</vt:lpstr>
      <vt:lpstr>Tw Cen MT</vt:lpstr>
      <vt:lpstr>Wingdings</vt:lpstr>
      <vt:lpstr>Wingdings 2</vt:lpstr>
      <vt:lpstr>facsoda_szólás</vt:lpstr>
      <vt:lpstr>PowerPoint-bemutató</vt:lpstr>
      <vt:lpstr>PowerPoint-bemutató</vt:lpstr>
      <vt:lpstr>PowerPoint-bemutató</vt:lpstr>
      <vt:lpstr>PowerPoint-bemutató</vt:lpstr>
      <vt:lpstr>Nagy fába vágta a fejszéjét.</vt:lpstr>
      <vt:lpstr>PowerPoint-bemutató</vt:lpstr>
      <vt:lpstr>Fából vaskarika. </vt:lpstr>
      <vt:lpstr>PowerPoint-bemutató</vt:lpstr>
      <vt:lpstr>Kemény fából faragták</vt:lpstr>
      <vt:lpstr>PowerPoint-bemutató</vt:lpstr>
      <vt:lpstr>Jó fának is van rossz gyümölcse.</vt:lpstr>
      <vt:lpstr>PowerPoint-bemutató</vt:lpstr>
      <vt:lpstr>A fát nem vágják ki egy csapásra.</vt:lpstr>
      <vt:lpstr>PowerPoint-bemutató</vt:lpstr>
      <vt:lpstr>Addig hajtsd a fát, míg vessző.</vt:lpstr>
      <vt:lpstr>PowerPoint-bemutató</vt:lpstr>
      <vt:lpstr>Maga alatt vágja a fát.</vt:lpstr>
      <vt:lpstr>Hú, de nagyon füstöl! </vt:lpstr>
      <vt:lpstr>Rossz fát tett a tűzre. </vt:lpstr>
      <vt:lpstr>PowerPoint-bemutató</vt:lpstr>
      <vt:lpstr>Nem nőnek a fák az égig.</vt:lpstr>
      <vt:lpstr>Felhasznált források: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user</dc:creator>
  <cp:lastModifiedBy>Erika Saly</cp:lastModifiedBy>
  <cp:revision>23</cp:revision>
  <dcterms:created xsi:type="dcterms:W3CDTF">2019-01-05T16:11:34Z</dcterms:created>
  <dcterms:modified xsi:type="dcterms:W3CDTF">2019-09-04T14:39:16Z</dcterms:modified>
</cp:coreProperties>
</file>