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7" r:id="rId6"/>
    <p:sldId id="271" r:id="rId7"/>
    <p:sldId id="262" r:id="rId8"/>
    <p:sldId id="269" r:id="rId9"/>
    <p:sldId id="263" r:id="rId10"/>
    <p:sldId id="264" r:id="rId11"/>
    <p:sldId id="273" r:id="rId12"/>
    <p:sldId id="261" r:id="rId13"/>
    <p:sldId id="268" r:id="rId14"/>
    <p:sldId id="265" r:id="rId15"/>
    <p:sldId id="274" r:id="rId16"/>
    <p:sldId id="270" r:id="rId17"/>
    <p:sldId id="266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4C217-0AAA-45FB-AF79-907248D3B936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50701"/>
      </p:ext>
    </p:extLst>
  </p:cSld>
  <p:clrMapOvr>
    <a:masterClrMapping/>
  </p:clrMapOvr>
  <p:transition spd="med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2F135-3500-4393-AB7E-9BE973C13D4B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81106"/>
      </p:ext>
    </p:extLst>
  </p:cSld>
  <p:clrMapOvr>
    <a:masterClrMapping/>
  </p:clrMapOvr>
  <p:transition spd="med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F9F73-77E9-4821-8601-01414B95F0DB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15246"/>
      </p:ext>
    </p:extLst>
  </p:cSld>
  <p:clrMapOvr>
    <a:masterClrMapping/>
  </p:clrMapOvr>
  <p:transition spd="med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145D3-6B64-4511-95DD-7B6CBE6FC25C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10737"/>
      </p:ext>
    </p:extLst>
  </p:cSld>
  <p:clrMapOvr>
    <a:masterClrMapping/>
  </p:clrMapOvr>
  <p:transition spd="med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CB43B-44F9-4667-A8B2-E4A29C358794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75239"/>
      </p:ext>
    </p:extLst>
  </p:cSld>
  <p:clrMapOvr>
    <a:masterClrMapping/>
  </p:clrMapOvr>
  <p:transition spd="med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F8D7B-1ACB-4CCC-9D04-D1519A0EA7DD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34504"/>
      </p:ext>
    </p:extLst>
  </p:cSld>
  <p:clrMapOvr>
    <a:masterClrMapping/>
  </p:clrMapOvr>
  <p:transition spd="med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4C0ED-9988-4E88-BEA4-1C7E86465963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98095"/>
      </p:ext>
    </p:extLst>
  </p:cSld>
  <p:clrMapOvr>
    <a:masterClrMapping/>
  </p:clrMapOvr>
  <p:transition spd="med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2D927-E292-4469-AE25-940F520A321A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75188"/>
      </p:ext>
    </p:extLst>
  </p:cSld>
  <p:clrMapOvr>
    <a:masterClrMapping/>
  </p:clrMapOvr>
  <p:transition spd="med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A88A5-70F3-4C3C-A6B5-E15F60B843E1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91830"/>
      </p:ext>
    </p:extLst>
  </p:cSld>
  <p:clrMapOvr>
    <a:masterClrMapping/>
  </p:clrMapOvr>
  <p:transition spd="med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C2288-FA20-4F45-B911-7294BB389466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08845"/>
      </p:ext>
    </p:extLst>
  </p:cSld>
  <p:clrMapOvr>
    <a:masterClrMapping/>
  </p:clrMapOvr>
  <p:transition spd="med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BE37-6CF9-434E-8D85-F894E31E1885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05436"/>
      </p:ext>
    </p:extLst>
  </p:cSld>
  <p:clrMapOvr>
    <a:masterClrMapping/>
  </p:clrMapOvr>
  <p:transition spd="med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D7D362-B5E4-4DEA-92FD-4B6721D6B494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276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cover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ex.hu/gazdasag/bankesbiztositas/2018/07/03/megujul_az_500_forintos_bankjeg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upload.wikimedia.org/wikipedia/commons/9/93/10_poltura,_Hongrie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4/49/Than_M%C3%B3r_Az_%C3%B3nodi_orsz%C3%A1ggy%C5%B1l%C3%A9s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7/7e/Friede_von_Sathmar_1711_01.jp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irandulastippek.hu/kelet-szlovakia/kassa-rodostoi-haz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hyperlink" Target="https://upload.wikimedia.org/wikipedia/commons/9/9a/Rakoczi_M%C3%BCzesi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6/61/II._R%C3%A1k%C3%B3czi_Ferenc_M%C3%A1nyoki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5/5f/Louis_XIV_of_France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5/53/II._R%C3%A1k%C3%B3czi_Ferenc_%C3%A9s_Esze_Tam%C3%A1s_tal%C3%A1lkoz%C3%A1sa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udasbazis.sulinet.hu/HU/tarsadalomtudomanyok/tortenelem/magyar-tortenelmi-terkeptar/a-rakoczi-szabadsagharc/a-rakoczi-szabadsagharc-kronologi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70252"/>
            <a:ext cx="7772400" cy="1470025"/>
          </a:xfrm>
        </p:spPr>
        <p:txBody>
          <a:bodyPr anchor="ctr"/>
          <a:lstStyle/>
          <a:p>
            <a:r>
              <a:rPr lang="hu-HU" sz="4400" dirty="0"/>
              <a:t>A Rákóczi-szabadságharc</a:t>
            </a:r>
            <a:br>
              <a:rPr lang="hu-HU" sz="4400" dirty="0"/>
            </a:br>
            <a:r>
              <a:rPr lang="hu-HU" sz="4400" dirty="0"/>
              <a:t>(1703-1711)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sz="320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2859777"/>
            <a:ext cx="6924675" cy="315277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800099" y="6178163"/>
            <a:ext cx="7543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hlinkClick r:id="rId3"/>
              </a:rPr>
              <a:t>https://index.hu/gazdasag/bankesbiztositas/2018/07/03/megujul_az_500_forintos_bankjegy</a:t>
            </a:r>
            <a:r>
              <a:rPr lang="hu-HU" sz="1400" dirty="0" smtClean="0">
                <a:hlinkClick r:id="rId3"/>
              </a:rPr>
              <a:t>/</a:t>
            </a:r>
            <a:r>
              <a:rPr lang="hu-HU" sz="1400" dirty="0" smtClean="0"/>
              <a:t> 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872799396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Kuruc országgyűlések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502810"/>
            <a:ext cx="9144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400" dirty="0"/>
              <a:t>I. József </a:t>
            </a:r>
            <a:r>
              <a:rPr lang="hu-HU" sz="2400" dirty="0">
                <a:solidFill>
                  <a:srgbClr val="FFFF00"/>
                </a:solidFill>
              </a:rPr>
              <a:t>(1705-1711) </a:t>
            </a:r>
            <a:r>
              <a:rPr lang="hu-HU" sz="2400" dirty="0"/>
              <a:t>lett a </a:t>
            </a:r>
            <a:r>
              <a:rPr lang="hu-HU" sz="2400" dirty="0" smtClean="0"/>
              <a:t>császár</a:t>
            </a:r>
            <a:endParaRPr lang="hu-HU" sz="2400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2400" dirty="0" smtClean="0">
                <a:solidFill>
                  <a:srgbClr val="FFFF00"/>
                </a:solidFill>
              </a:rPr>
              <a:t>1705.: </a:t>
            </a:r>
            <a:r>
              <a:rPr lang="hu-HU" sz="2400" dirty="0" smtClean="0"/>
              <a:t>szécsényi országgyűlés</a:t>
            </a:r>
          </a:p>
          <a:p>
            <a:pPr lvl="1">
              <a:lnSpc>
                <a:spcPct val="90000"/>
              </a:lnSpc>
            </a:pPr>
            <a:r>
              <a:rPr lang="hu-HU" sz="2000" dirty="0" smtClean="0"/>
              <a:t>Rákóczit </a:t>
            </a:r>
            <a:r>
              <a:rPr lang="hu-HU" sz="2000" dirty="0"/>
              <a:t>Magyarország vezérlő fejedelmévé választották</a:t>
            </a:r>
          </a:p>
          <a:p>
            <a:pPr lvl="2">
              <a:lnSpc>
                <a:spcPct val="90000"/>
              </a:lnSpc>
            </a:pPr>
            <a:r>
              <a:rPr lang="hu-HU" sz="1800" dirty="0"/>
              <a:t>a király Habsburg marad, de az országot a vezérlő fejedelem </a:t>
            </a:r>
            <a:r>
              <a:rPr lang="hu-HU" sz="1800" dirty="0" smtClean="0"/>
              <a:t>kormányozza 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hu-HU" sz="1800" dirty="0" smtClean="0"/>
              <a:t>a </a:t>
            </a:r>
            <a:r>
              <a:rPr lang="hu-HU" sz="1800" dirty="0"/>
              <a:t>Habsburgok nem fogadták </a:t>
            </a:r>
            <a:r>
              <a:rPr lang="hu-HU" sz="1800" dirty="0" smtClean="0"/>
              <a:t>el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XIV. Lajos anyagi okok miatt nem küldött több </a:t>
            </a:r>
            <a:r>
              <a:rPr lang="hu-HU" sz="2400" dirty="0" smtClean="0"/>
              <a:t>pénzt</a:t>
            </a:r>
          </a:p>
          <a:p>
            <a:pPr>
              <a:lnSpc>
                <a:spcPct val="150000"/>
              </a:lnSpc>
            </a:pPr>
            <a:r>
              <a:rPr lang="hu-HU" sz="2400" dirty="0" smtClean="0">
                <a:solidFill>
                  <a:srgbClr val="FFFF00"/>
                </a:solidFill>
              </a:rPr>
              <a:t>1707.: </a:t>
            </a:r>
            <a:r>
              <a:rPr lang="hu-HU" sz="2400" dirty="0"/>
              <a:t>ónodi országgyűlés</a:t>
            </a:r>
          </a:p>
          <a:p>
            <a:pPr lvl="1">
              <a:lnSpc>
                <a:spcPct val="90000"/>
              </a:lnSpc>
            </a:pPr>
            <a:r>
              <a:rPr lang="hu-HU" sz="2000" dirty="0"/>
              <a:t>a Habsburg-ház </a:t>
            </a:r>
            <a:r>
              <a:rPr lang="hu-HU" sz="2000" dirty="0" smtClean="0"/>
              <a:t>trónfosztása</a:t>
            </a:r>
          </a:p>
          <a:p>
            <a:pPr lvl="1">
              <a:lnSpc>
                <a:spcPct val="90000"/>
              </a:lnSpc>
            </a:pPr>
            <a:r>
              <a:rPr lang="hu-HU" sz="2000" dirty="0"/>
              <a:t>á</a:t>
            </a:r>
            <a:r>
              <a:rPr lang="hu-HU" sz="2000" dirty="0" smtClean="0"/>
              <a:t>ltalános adóztatás megszavazása</a:t>
            </a:r>
          </a:p>
          <a:p>
            <a:pPr lvl="2">
              <a:lnSpc>
                <a:spcPct val="90000"/>
              </a:lnSpc>
            </a:pPr>
            <a:r>
              <a:rPr lang="hu-HU" sz="1600" dirty="0"/>
              <a:t>k</a:t>
            </a:r>
            <a:r>
              <a:rPr lang="hu-HU" sz="1600" dirty="0" smtClean="0"/>
              <a:t>özteherviselés, a nemesek is adóznak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699952" y="6133443"/>
            <a:ext cx="2986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Rákóczi rézpénze, a libertás</a:t>
            </a:r>
            <a:endParaRPr lang="hu-HU" sz="1600" dirty="0"/>
          </a:p>
        </p:txBody>
      </p:sp>
      <p:sp>
        <p:nvSpPr>
          <p:cNvPr id="7" name="Téglalap 6"/>
          <p:cNvSpPr/>
          <p:nvPr/>
        </p:nvSpPr>
        <p:spPr>
          <a:xfrm>
            <a:off x="3404013" y="6507060"/>
            <a:ext cx="57399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100" dirty="0">
                <a:hlinkClick r:id="rId2"/>
              </a:rPr>
              <a:t>https://</a:t>
            </a:r>
            <a:r>
              <a:rPr lang="hu-HU" sz="1100" dirty="0" smtClean="0">
                <a:hlinkClick r:id="rId2"/>
              </a:rPr>
              <a:t>upload.wikimedia.org/wikipedia/commons/9/93/10_poltura%2C_Hongrie.jpg</a:t>
            </a:r>
            <a:r>
              <a:rPr lang="hu-HU" sz="1100" dirty="0" smtClean="0"/>
              <a:t> </a:t>
            </a:r>
            <a:endParaRPr lang="hu-HU" sz="11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061" y="4013476"/>
            <a:ext cx="4200939" cy="210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31261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9065"/>
          </a:xfrm>
        </p:spPr>
        <p:txBody>
          <a:bodyPr/>
          <a:lstStyle/>
          <a:p>
            <a:r>
              <a:rPr lang="hu-HU" dirty="0" smtClean="0"/>
              <a:t>Az ónodi országgyűlés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63048"/>
            <a:ext cx="7620000" cy="5715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0" y="6578048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100" dirty="0">
                <a:hlinkClick r:id="rId3"/>
              </a:rPr>
              <a:t>https://upload.wikimedia.org/wikipedia/commons/4/49/Than_M%C3%B3r_Az_%</a:t>
            </a:r>
            <a:r>
              <a:rPr lang="hu-HU" sz="1100" dirty="0" smtClean="0">
                <a:hlinkClick r:id="rId3"/>
              </a:rPr>
              <a:t>C3%B3nodi_orsz%C3%A1ggy%C5%B1l%C3%A9s.jpg</a:t>
            </a:r>
            <a:r>
              <a:rPr lang="hu-HU" sz="1100" dirty="0" smtClean="0"/>
              <a:t> 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3819836253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szabadságharc vége</a:t>
            </a:r>
            <a:endParaRPr lang="hu-HU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7639"/>
            <a:ext cx="9144000" cy="4737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800" dirty="0"/>
              <a:t>Az elhúzódó harcok miatt elfogyott a pénz</a:t>
            </a:r>
          </a:p>
          <a:p>
            <a:pPr>
              <a:lnSpc>
                <a:spcPct val="150000"/>
              </a:lnSpc>
            </a:pPr>
            <a:r>
              <a:rPr lang="hu-HU" sz="2800" dirty="0"/>
              <a:t>A harci kedv is </a:t>
            </a:r>
            <a:r>
              <a:rPr lang="hu-HU" sz="2800" dirty="0" smtClean="0"/>
              <a:t>alábbhagyott, sokan dezertáltak</a:t>
            </a:r>
          </a:p>
          <a:p>
            <a:pPr>
              <a:lnSpc>
                <a:spcPct val="150000"/>
              </a:lnSpc>
            </a:pPr>
            <a:r>
              <a:rPr lang="hu-HU" sz="2800" dirty="0" smtClean="0">
                <a:solidFill>
                  <a:srgbClr val="FFFF00"/>
                </a:solidFill>
              </a:rPr>
              <a:t>1708.: </a:t>
            </a:r>
            <a:r>
              <a:rPr lang="hu-HU" sz="2800" dirty="0" smtClean="0"/>
              <a:t>Trencsénnél vereség a kisebb császári seregtől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A kuruc sereg egysége megbomlott</a:t>
            </a:r>
          </a:p>
          <a:p>
            <a:pPr lvl="1"/>
            <a:r>
              <a:rPr lang="hu-HU" sz="2400" dirty="0" smtClean="0"/>
              <a:t>Esze Tamás meghalt egy kuruc tábori lövöldözésben</a:t>
            </a:r>
          </a:p>
          <a:p>
            <a:pPr lvl="1"/>
            <a:r>
              <a:rPr lang="hu-HU" sz="2400" dirty="0" smtClean="0"/>
              <a:t>Vak Bottyán pestisben halt meg</a:t>
            </a:r>
          </a:p>
          <a:p>
            <a:pPr lvl="1"/>
            <a:r>
              <a:rPr lang="hu-HU" sz="2400" dirty="0" err="1" smtClean="0"/>
              <a:t>Ocskay</a:t>
            </a:r>
            <a:r>
              <a:rPr lang="hu-HU" sz="2400" dirty="0" smtClean="0"/>
              <a:t> pedig áruló lett (elfogták, lefejezték)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Újabb osztrák győzelem nyugaton (</a:t>
            </a:r>
            <a:r>
              <a:rPr lang="hu-HU" sz="2800" dirty="0" smtClean="0">
                <a:solidFill>
                  <a:srgbClr val="FFFF00"/>
                </a:solidFill>
              </a:rPr>
              <a:t>1709.: </a:t>
            </a:r>
            <a:r>
              <a:rPr lang="hu-HU" sz="2800" dirty="0" err="1" smtClean="0"/>
              <a:t>Malplaquet</a:t>
            </a:r>
            <a:r>
              <a:rPr lang="hu-HU" sz="2800" dirty="0" smtClean="0"/>
              <a:t>)</a:t>
            </a:r>
            <a:endParaRPr lang="hu-HU" sz="2800" dirty="0"/>
          </a:p>
          <a:p>
            <a:endParaRPr lang="hu-HU" dirty="0" smtClean="0"/>
          </a:p>
          <a:p>
            <a:pPr>
              <a:lnSpc>
                <a:spcPct val="150000"/>
              </a:lnSpc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368725856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5043"/>
            <a:ext cx="8229600" cy="1152595"/>
          </a:xfrm>
        </p:spPr>
        <p:txBody>
          <a:bodyPr/>
          <a:lstStyle/>
          <a:p>
            <a:r>
              <a:rPr lang="hu-HU" dirty="0"/>
              <a:t>A szabadságharc vége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17638"/>
            <a:ext cx="9143999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800" dirty="0"/>
              <a:t>A császári sereg létszáma folyamatosan nőtt</a:t>
            </a:r>
          </a:p>
          <a:p>
            <a:pPr>
              <a:lnSpc>
                <a:spcPct val="150000"/>
              </a:lnSpc>
            </a:pPr>
            <a:r>
              <a:rPr lang="hu-HU" sz="2800" dirty="0" smtClean="0">
                <a:solidFill>
                  <a:srgbClr val="FFFF00"/>
                </a:solidFill>
              </a:rPr>
              <a:t>1710.: </a:t>
            </a:r>
            <a:r>
              <a:rPr lang="hu-HU" sz="2800" dirty="0"/>
              <a:t>Romhánynál újabb vereség</a:t>
            </a:r>
          </a:p>
          <a:p>
            <a:pPr>
              <a:lnSpc>
                <a:spcPct val="150000"/>
              </a:lnSpc>
            </a:pPr>
            <a:r>
              <a:rPr lang="hu-HU" sz="2800" dirty="0"/>
              <a:t>Az ország kimerült a harcokban</a:t>
            </a:r>
          </a:p>
          <a:p>
            <a:pPr>
              <a:lnSpc>
                <a:spcPct val="150000"/>
              </a:lnSpc>
            </a:pPr>
            <a:r>
              <a:rPr lang="hu-HU" sz="2800" dirty="0"/>
              <a:t>Pestisjárvány </a:t>
            </a:r>
            <a:r>
              <a:rPr lang="hu-HU" sz="2800" dirty="0" smtClean="0"/>
              <a:t>pusztítása</a:t>
            </a:r>
          </a:p>
          <a:p>
            <a:pPr>
              <a:lnSpc>
                <a:spcPct val="150000"/>
              </a:lnSpc>
            </a:pPr>
            <a:r>
              <a:rPr lang="hu-HU" sz="2800" dirty="0">
                <a:solidFill>
                  <a:srgbClr val="FFFF00"/>
                </a:solidFill>
              </a:rPr>
              <a:t>1710-re </a:t>
            </a:r>
            <a:r>
              <a:rPr lang="hu-HU" sz="2800" dirty="0"/>
              <a:t>az ország nagy része újra a Habsburgoké lett</a:t>
            </a:r>
          </a:p>
          <a:p>
            <a:pPr>
              <a:lnSpc>
                <a:spcPct val="150000"/>
              </a:lnSpc>
            </a:pPr>
            <a:r>
              <a:rPr lang="hu-HU" sz="2800" dirty="0"/>
              <a:t>Rákóczi ekkor már Lengyelországban volt</a:t>
            </a:r>
          </a:p>
          <a:p>
            <a:pPr lvl="1"/>
            <a:r>
              <a:rPr lang="hu-HU" sz="2400" dirty="0"/>
              <a:t>I. Péter cártól kért segítséget</a:t>
            </a:r>
          </a:p>
          <a:p>
            <a:pPr lvl="1"/>
            <a:r>
              <a:rPr lang="hu-HU" sz="2400" dirty="0"/>
              <a:t>ígéretet kapott, de valós segítséget nem</a:t>
            </a:r>
          </a:p>
          <a:p>
            <a:pPr>
              <a:lnSpc>
                <a:spcPct val="150000"/>
              </a:lnSpc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93684615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békekötés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800" dirty="0" smtClean="0">
                <a:solidFill>
                  <a:srgbClr val="FFFF00"/>
                </a:solidFill>
              </a:rPr>
              <a:t>1711.: </a:t>
            </a:r>
            <a:r>
              <a:rPr lang="hu-HU" sz="2800" dirty="0"/>
              <a:t>szatmári </a:t>
            </a:r>
            <a:r>
              <a:rPr lang="hu-HU" sz="2800" dirty="0" smtClean="0"/>
              <a:t>békekötés a </a:t>
            </a:r>
            <a:r>
              <a:rPr lang="hu-HU" sz="2800" dirty="0" err="1" smtClean="0"/>
              <a:t>majtényi</a:t>
            </a:r>
            <a:r>
              <a:rPr lang="hu-HU" sz="2800" dirty="0" smtClean="0"/>
              <a:t> síkságon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a</a:t>
            </a:r>
            <a:r>
              <a:rPr lang="hu-HU" sz="2400" dirty="0" smtClean="0"/>
              <a:t> zászlót letették, de a fegyvert nem</a:t>
            </a:r>
          </a:p>
          <a:p>
            <a:pPr lvl="1">
              <a:lnSpc>
                <a:spcPct val="150000"/>
              </a:lnSpc>
            </a:pPr>
            <a:r>
              <a:rPr lang="hu-HU" sz="2400" dirty="0" smtClean="0"/>
              <a:t>Rákóczi tudta nélkül helyettese, Károlyi </a:t>
            </a:r>
            <a:r>
              <a:rPr lang="hu-HU" sz="2400" dirty="0"/>
              <a:t>S</a:t>
            </a:r>
            <a:r>
              <a:rPr lang="hu-HU" sz="2400" dirty="0" smtClean="0"/>
              <a:t>ándor kötötte meg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c</a:t>
            </a:r>
            <a:r>
              <a:rPr lang="hu-HU" sz="2400" dirty="0" smtClean="0"/>
              <a:t>sászári részről III. Károly </a:t>
            </a:r>
            <a:r>
              <a:rPr lang="hu-HU" sz="2400" dirty="0" smtClean="0">
                <a:solidFill>
                  <a:srgbClr val="FFFF00"/>
                </a:solidFill>
              </a:rPr>
              <a:t>(1711-1740) </a:t>
            </a:r>
            <a:r>
              <a:rPr lang="hu-HU" sz="2400" dirty="0" smtClean="0"/>
              <a:t>megbízottja Pálffy János főparancsnok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A külpolitikai helyzet miatt a gyors békekötés volt a cél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2327393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45774"/>
            <a:ext cx="9144000" cy="526512"/>
          </a:xfrm>
        </p:spPr>
        <p:txBody>
          <a:bodyPr/>
          <a:lstStyle/>
          <a:p>
            <a:r>
              <a:rPr lang="hu-HU" sz="3200" dirty="0"/>
              <a:t>A </a:t>
            </a:r>
            <a:r>
              <a:rPr lang="hu-HU" sz="3200" dirty="0" smtClean="0"/>
              <a:t>békekötés </a:t>
            </a:r>
            <a:r>
              <a:rPr lang="hu-HU" sz="3200" dirty="0"/>
              <a:t>záradéka, a nemesi aláírásokkal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82" y="723120"/>
            <a:ext cx="7144435" cy="5688757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762000" y="6462712"/>
            <a:ext cx="76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hlinkClick r:id="rId3"/>
              </a:rPr>
              <a:t>https://</a:t>
            </a:r>
            <a:r>
              <a:rPr lang="hu-HU" sz="1200" dirty="0" smtClean="0">
                <a:hlinkClick r:id="rId3"/>
              </a:rPr>
              <a:t>upload.wikimedia.org/wikipedia/commons/7/7e/Friede_von_Sathmar_1711_01.jpg</a:t>
            </a:r>
            <a:r>
              <a:rPr lang="hu-HU" sz="1200" dirty="0" smtClean="0"/>
              <a:t> 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861856738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smtClean="0"/>
              <a:t>gyors békekötés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400" dirty="0" smtClean="0"/>
              <a:t>A </a:t>
            </a:r>
            <a:r>
              <a:rPr lang="hu-HU" sz="2400" dirty="0"/>
              <a:t>harcokban </a:t>
            </a:r>
            <a:r>
              <a:rPr lang="hu-HU" sz="2400" dirty="0" smtClean="0"/>
              <a:t>részt vevők </a:t>
            </a:r>
            <a:r>
              <a:rPr lang="hu-HU" sz="2400" dirty="0"/>
              <a:t>kegyelmet </a:t>
            </a:r>
            <a:r>
              <a:rPr lang="hu-HU" sz="2400" dirty="0" smtClean="0"/>
              <a:t>kaptak (amnesztia)</a:t>
            </a:r>
            <a:endParaRPr lang="hu-HU" sz="2400" dirty="0"/>
          </a:p>
          <a:p>
            <a:pPr>
              <a:lnSpc>
                <a:spcPct val="150000"/>
              </a:lnSpc>
            </a:pPr>
            <a:r>
              <a:rPr lang="hu-HU" sz="2400" dirty="0" smtClean="0"/>
              <a:t>A </a:t>
            </a:r>
            <a:r>
              <a:rPr lang="hu-HU" sz="2400" dirty="0"/>
              <a:t>rendi jogok és az alkotmány </a:t>
            </a:r>
            <a:r>
              <a:rPr lang="hu-HU" sz="2400" dirty="0" smtClean="0"/>
              <a:t>tiszteletben tartása</a:t>
            </a:r>
            <a:endParaRPr lang="hu-HU" sz="2400" dirty="0"/>
          </a:p>
          <a:p>
            <a:pPr>
              <a:lnSpc>
                <a:spcPct val="150000"/>
              </a:lnSpc>
            </a:pPr>
            <a:r>
              <a:rPr lang="hu-HU" sz="2400" dirty="0" smtClean="0"/>
              <a:t>Protestáns vallásszabadság </a:t>
            </a:r>
            <a:r>
              <a:rPr lang="hu-HU" sz="2400" dirty="0"/>
              <a:t>visszaállítása</a:t>
            </a:r>
          </a:p>
          <a:p>
            <a:pPr>
              <a:lnSpc>
                <a:spcPct val="150000"/>
              </a:lnSpc>
            </a:pPr>
            <a:r>
              <a:rPr lang="hu-HU" sz="2400" dirty="0" smtClean="0"/>
              <a:t>Fennmaradt </a:t>
            </a:r>
            <a:r>
              <a:rPr lang="hu-HU" sz="2400" dirty="0"/>
              <a:t>a rendi dualizmus</a:t>
            </a:r>
          </a:p>
          <a:p>
            <a:pPr>
              <a:lnSpc>
                <a:spcPct val="150000"/>
              </a:lnSpc>
            </a:pPr>
            <a:r>
              <a:rPr lang="hu-HU" sz="2400" dirty="0" smtClean="0"/>
              <a:t>Az </a:t>
            </a:r>
            <a:r>
              <a:rPr lang="hu-HU" sz="2400" dirty="0"/>
              <a:t>önálló Erdélyi Fejedelemséget nem állították vissza</a:t>
            </a:r>
          </a:p>
          <a:p>
            <a:r>
              <a:rPr lang="hu-HU" sz="2400" dirty="0"/>
              <a:t>Rákóczi </a:t>
            </a:r>
            <a:r>
              <a:rPr lang="hu-HU" sz="2400" dirty="0" smtClean="0"/>
              <a:t>mindezekre nem volt hajlandó, nem </a:t>
            </a:r>
            <a:r>
              <a:rPr lang="hu-HU" sz="2400" dirty="0"/>
              <a:t>kért </a:t>
            </a:r>
            <a:r>
              <a:rPr lang="hu-HU" sz="2400" dirty="0" smtClean="0"/>
              <a:t>kegyelmet, végül Törökországban telepedett le</a:t>
            </a:r>
            <a:endParaRPr lang="hu-HU" sz="2400" dirty="0"/>
          </a:p>
          <a:p>
            <a:pPr lvl="1">
              <a:lnSpc>
                <a:spcPct val="90000"/>
              </a:lnSpc>
            </a:pPr>
            <a:r>
              <a:rPr lang="hu-HU" sz="2000" dirty="0"/>
              <a:t>Rodostóban halt </a:t>
            </a:r>
            <a:r>
              <a:rPr lang="hu-HU" sz="2000" dirty="0" smtClean="0"/>
              <a:t>meg </a:t>
            </a:r>
            <a:r>
              <a:rPr lang="hu-HU" sz="2000" dirty="0"/>
              <a:t>önkéntes száműzetésben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652351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53878" y="274638"/>
            <a:ext cx="3790122" cy="2336040"/>
          </a:xfrm>
        </p:spPr>
        <p:txBody>
          <a:bodyPr/>
          <a:lstStyle/>
          <a:p>
            <a:r>
              <a:rPr lang="hu-HU" sz="4000" dirty="0" smtClean="0"/>
              <a:t>Rákóczi rodostói háza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184" y="3132138"/>
            <a:ext cx="4967816" cy="372586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201086" y="5977467"/>
            <a:ext cx="2951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 ház másolata Kassán, és a 2006-ban állított Rákóczi-emlékmű</a:t>
            </a:r>
            <a:endParaRPr lang="hu-HU" sz="1400" dirty="0"/>
          </a:p>
        </p:txBody>
      </p:sp>
      <p:sp>
        <p:nvSpPr>
          <p:cNvPr id="6" name="Téglalap 5"/>
          <p:cNvSpPr/>
          <p:nvPr/>
        </p:nvSpPr>
        <p:spPr>
          <a:xfrm>
            <a:off x="-197908" y="65408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200" dirty="0">
                <a:hlinkClick r:id="rId3"/>
              </a:rPr>
              <a:t>https://</a:t>
            </a:r>
            <a:r>
              <a:rPr lang="hu-HU" sz="1200" dirty="0" smtClean="0">
                <a:hlinkClick r:id="rId3"/>
              </a:rPr>
              <a:t>kirandulastippek.hu/kelet-szlovakia/kassa-rodostoi-haz</a:t>
            </a:r>
            <a:r>
              <a:rPr lang="hu-HU" sz="1200" dirty="0" smtClean="0"/>
              <a:t> </a:t>
            </a:r>
            <a:endParaRPr lang="hu-HU" sz="1200" dirty="0"/>
          </a:p>
        </p:txBody>
      </p:sp>
      <p:sp>
        <p:nvSpPr>
          <p:cNvPr id="8" name="Téglalap 7"/>
          <p:cNvSpPr/>
          <p:nvPr/>
        </p:nvSpPr>
        <p:spPr>
          <a:xfrm>
            <a:off x="0" y="3570995"/>
            <a:ext cx="417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hlinkClick r:id="rId4"/>
              </a:rPr>
              <a:t>https://</a:t>
            </a:r>
            <a:r>
              <a:rPr lang="hu-HU" sz="1200" dirty="0" smtClean="0">
                <a:hlinkClick r:id="rId4"/>
              </a:rPr>
              <a:t>upload.wikimedia.org/wikipedia/commons/9/9a/Rakoczi_M%C3%BCzesi.JPG</a:t>
            </a:r>
            <a:r>
              <a:rPr lang="hu-HU" sz="1200" dirty="0" smtClean="0"/>
              <a:t> </a:t>
            </a:r>
            <a:endParaRPr lang="hu-HU" sz="12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353878" cy="357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69697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Habsburg elnyomás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33575"/>
            <a:ext cx="9144000" cy="4525963"/>
          </a:xfrm>
        </p:spPr>
        <p:txBody>
          <a:bodyPr/>
          <a:lstStyle/>
          <a:p>
            <a:r>
              <a:rPr lang="hu-HU" dirty="0"/>
              <a:t>A császári hadsereget a jobbágyságnak kellett </a:t>
            </a:r>
            <a:r>
              <a:rPr lang="hu-HU" dirty="0" smtClean="0"/>
              <a:t>eltartania (porció + </a:t>
            </a:r>
            <a:r>
              <a:rPr lang="hu-HU" dirty="0" err="1" smtClean="0"/>
              <a:t>forspont</a:t>
            </a:r>
            <a:r>
              <a:rPr lang="hu-HU" dirty="0" smtClean="0"/>
              <a:t>)</a:t>
            </a:r>
            <a:endParaRPr lang="hu-HU" dirty="0"/>
          </a:p>
          <a:p>
            <a:r>
              <a:rPr lang="hu-HU" dirty="0"/>
              <a:t>A nemesek csak nehezen vagy egyáltalán nem kapták vissza a birtokaikat</a:t>
            </a:r>
          </a:p>
          <a:p>
            <a:r>
              <a:rPr lang="hu-HU" dirty="0"/>
              <a:t>Felkelések törtek ki</a:t>
            </a:r>
          </a:p>
          <a:p>
            <a:pPr lvl="1"/>
            <a:r>
              <a:rPr lang="hu-HU" dirty="0"/>
              <a:t>leverték őket</a:t>
            </a:r>
          </a:p>
          <a:p>
            <a:pPr lvl="1"/>
            <a:r>
              <a:rPr lang="hu-HU" dirty="0"/>
              <a:t>nincs, aki összefogja a felkelőket</a:t>
            </a:r>
          </a:p>
        </p:txBody>
      </p:sp>
    </p:spTree>
    <p:extLst>
      <p:ext uri="{BB962C8B-B14F-4D97-AF65-F5344CB8AC3E}">
        <p14:creationId xmlns:p14="http://schemas.microsoft.com/office/powerpoint/2010/main" val="526326649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10200" cy="891553"/>
          </a:xfrm>
        </p:spPr>
        <p:txBody>
          <a:bodyPr/>
          <a:lstStyle/>
          <a:p>
            <a:r>
              <a:rPr lang="hu-HU" dirty="0" smtClean="0"/>
              <a:t>Egy új remény</a:t>
            </a:r>
            <a:endParaRPr lang="hu-HU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00024"/>
            <a:ext cx="9144000" cy="51537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000" dirty="0"/>
              <a:t>Anyja Zrínyi </a:t>
            </a:r>
            <a:r>
              <a:rPr lang="hu-HU" sz="2000" dirty="0" smtClean="0"/>
              <a:t>Ilona</a:t>
            </a:r>
            <a:endParaRPr lang="hu-HU" sz="2000" dirty="0"/>
          </a:p>
          <a:p>
            <a:pPr>
              <a:lnSpc>
                <a:spcPct val="150000"/>
              </a:lnSpc>
            </a:pPr>
            <a:r>
              <a:rPr lang="hu-HU" sz="2000" dirty="0"/>
              <a:t>Apja I. Rákóczi Ferenc (hamar meghalt)</a:t>
            </a:r>
          </a:p>
          <a:p>
            <a:pPr>
              <a:lnSpc>
                <a:spcPct val="150000"/>
              </a:lnSpc>
            </a:pPr>
            <a:r>
              <a:rPr lang="hu-HU" sz="2000" dirty="0"/>
              <a:t>Nevelőapja Thököly Imre</a:t>
            </a:r>
          </a:p>
          <a:p>
            <a:pPr lvl="1"/>
            <a:r>
              <a:rPr lang="hu-HU" sz="1800" dirty="0"/>
              <a:t>felső-magyarországi fejedelem</a:t>
            </a:r>
          </a:p>
          <a:p>
            <a:pPr>
              <a:lnSpc>
                <a:spcPct val="150000"/>
              </a:lnSpc>
            </a:pPr>
            <a:r>
              <a:rPr lang="hu-HU" sz="2000" dirty="0" smtClean="0"/>
              <a:t>Az Erdélyi </a:t>
            </a:r>
            <a:r>
              <a:rPr lang="hu-HU" sz="2000" dirty="0"/>
              <a:t>F</a:t>
            </a:r>
            <a:r>
              <a:rPr lang="hu-HU" sz="2000" dirty="0" smtClean="0"/>
              <a:t>ejedelemség </a:t>
            </a:r>
            <a:r>
              <a:rPr lang="hu-HU" sz="2000" dirty="0"/>
              <a:t>megszűnt, de anyja még </a:t>
            </a:r>
            <a:r>
              <a:rPr lang="hu-HU" sz="2000" dirty="0" smtClean="0"/>
              <a:t>három </a:t>
            </a:r>
            <a:r>
              <a:rPr lang="hu-HU" sz="2000" dirty="0"/>
              <a:t>évig védte a munkácsi várat a Habsburgokkal szemben</a:t>
            </a:r>
          </a:p>
          <a:p>
            <a:pPr>
              <a:lnSpc>
                <a:spcPct val="150000"/>
              </a:lnSpc>
            </a:pPr>
            <a:r>
              <a:rPr lang="hu-HU" sz="2000" dirty="0"/>
              <a:t>A vár eleste után Rákóczit Bécsbe vitték és Habsburg-hű nevelést  kapott</a:t>
            </a:r>
          </a:p>
          <a:p>
            <a:pPr>
              <a:lnSpc>
                <a:spcPct val="150000"/>
              </a:lnSpc>
            </a:pPr>
            <a:r>
              <a:rPr lang="hu-HU" sz="2000" dirty="0"/>
              <a:t>18 éves korában hazatért és az ország legnagyobb földbirtokosa lett</a:t>
            </a:r>
          </a:p>
          <a:p>
            <a:pPr>
              <a:lnSpc>
                <a:spcPct val="150000"/>
              </a:lnSpc>
            </a:pPr>
            <a:r>
              <a:rPr lang="hu-HU" sz="2000" dirty="0"/>
              <a:t>Az elnyomással szemben </a:t>
            </a:r>
            <a:r>
              <a:rPr lang="hu-HU" sz="2000" dirty="0" smtClean="0"/>
              <a:t>XIV. Lajostól </a:t>
            </a:r>
            <a:r>
              <a:rPr lang="hu-HU" sz="2000" dirty="0"/>
              <a:t>kért segítséget</a:t>
            </a:r>
          </a:p>
          <a:p>
            <a:pPr lvl="1"/>
            <a:r>
              <a:rPr lang="hu-HU" sz="1800" dirty="0"/>
              <a:t>kiderült, elfogták és bebörtönözték</a:t>
            </a:r>
          </a:p>
          <a:p>
            <a:pPr lvl="1"/>
            <a:r>
              <a:rPr lang="hu-HU" sz="1800" dirty="0"/>
              <a:t>megszökött és Lengyelországba </a:t>
            </a:r>
            <a:r>
              <a:rPr lang="hu-HU" sz="1800" dirty="0" smtClean="0"/>
              <a:t>(</a:t>
            </a:r>
            <a:r>
              <a:rPr lang="hu-HU" sz="1800" dirty="0" err="1" smtClean="0"/>
              <a:t>Brezán</a:t>
            </a:r>
            <a:r>
              <a:rPr lang="hu-HU" sz="1800" dirty="0" smtClean="0"/>
              <a:t>) menekült</a:t>
            </a:r>
            <a:endParaRPr lang="hu-HU" sz="1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462340" y="2699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920" y="0"/>
            <a:ext cx="2519569" cy="311481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57200" y="6506726"/>
            <a:ext cx="8119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hlinkClick r:id="rId3"/>
              </a:rPr>
              <a:t>https://upload.wikimedia.org/wikipedia/commons/6/61/II._</a:t>
            </a:r>
            <a:r>
              <a:rPr lang="hu-HU" sz="1200" dirty="0" smtClean="0">
                <a:hlinkClick r:id="rId3"/>
              </a:rPr>
              <a:t>R%C3%A1k%C3%B3czi_Ferenc_M%C3%A1nyoki.jpg</a:t>
            </a:r>
            <a:r>
              <a:rPr lang="hu-HU" sz="1200" dirty="0" smtClean="0"/>
              <a:t> </a:t>
            </a:r>
            <a:endParaRPr lang="hu-HU" sz="1200" dirty="0"/>
          </a:p>
        </p:txBody>
      </p:sp>
      <p:sp>
        <p:nvSpPr>
          <p:cNvPr id="5" name="Téglalap 4"/>
          <p:cNvSpPr/>
          <p:nvPr/>
        </p:nvSpPr>
        <p:spPr>
          <a:xfrm>
            <a:off x="6497843" y="2602320"/>
            <a:ext cx="2113722" cy="646331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hu-HU" dirty="0"/>
              <a:t>II. Rákóczi Ferenc</a:t>
            </a:r>
          </a:p>
          <a:p>
            <a:pPr algn="ctr"/>
            <a:r>
              <a:rPr lang="hu-HU" dirty="0"/>
              <a:t>(1676-1735)</a:t>
            </a:r>
          </a:p>
        </p:txBody>
      </p:sp>
    </p:spTree>
    <p:extLst>
      <p:ext uri="{BB962C8B-B14F-4D97-AF65-F5344CB8AC3E}">
        <p14:creationId xmlns:p14="http://schemas.microsoft.com/office/powerpoint/2010/main" val="2936194003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 dirty="0" smtClean="0"/>
              <a:t>A szabadságharc kitörése</a:t>
            </a:r>
            <a:endParaRPr lang="hu-HU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25726"/>
            <a:ext cx="9144000" cy="48811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800" dirty="0" smtClean="0"/>
              <a:t>A </a:t>
            </a:r>
            <a:r>
              <a:rPr lang="hu-HU" sz="2800" dirty="0"/>
              <a:t>s</a:t>
            </a:r>
            <a:r>
              <a:rPr lang="hu-HU" sz="2800" dirty="0" smtClean="0"/>
              <a:t>panyol örökösödési háború </a:t>
            </a:r>
            <a:r>
              <a:rPr lang="hu-HU" sz="2800" dirty="0" smtClean="0">
                <a:solidFill>
                  <a:srgbClr val="FFFF00"/>
                </a:solidFill>
              </a:rPr>
              <a:t>(1701-1714) </a:t>
            </a:r>
            <a:r>
              <a:rPr lang="hu-HU" sz="2800" dirty="0" smtClean="0"/>
              <a:t>miatt alig volt császári csapat Magyarországon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XIV. Lajos támogatást ígért a felkelőknek</a:t>
            </a:r>
          </a:p>
          <a:p>
            <a:pPr>
              <a:lnSpc>
                <a:spcPct val="150000"/>
              </a:lnSpc>
            </a:pPr>
            <a:r>
              <a:rPr lang="hu-HU" sz="2800" dirty="0" smtClean="0">
                <a:solidFill>
                  <a:srgbClr val="FFFF00"/>
                </a:solidFill>
              </a:rPr>
              <a:t>1703.: </a:t>
            </a:r>
            <a:r>
              <a:rPr lang="hu-HU" sz="2800" dirty="0" smtClean="0"/>
              <a:t>tiszaháti felkelés leverése</a:t>
            </a:r>
          </a:p>
          <a:p>
            <a:pPr lvl="1">
              <a:lnSpc>
                <a:spcPct val="150000"/>
              </a:lnSpc>
            </a:pPr>
            <a:r>
              <a:rPr lang="hu-HU" sz="2400" dirty="0" smtClean="0"/>
              <a:t>Esze Tamás felkérte Rákóczit</a:t>
            </a:r>
          </a:p>
          <a:p>
            <a:pPr marL="457200" lvl="1" indent="0">
              <a:buNone/>
            </a:pPr>
            <a:r>
              <a:rPr lang="hu-HU" sz="2400" dirty="0" smtClean="0"/>
              <a:t>   a felkelés irányítására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543" y="3207222"/>
            <a:ext cx="2651052" cy="376678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430971" y="3327746"/>
            <a:ext cx="2508195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XIV. Lajos (1643-1715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4" name="Téglalap 3"/>
          <p:cNvSpPr/>
          <p:nvPr/>
        </p:nvSpPr>
        <p:spPr>
          <a:xfrm>
            <a:off x="390313" y="6401940"/>
            <a:ext cx="5969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200" dirty="0">
                <a:hlinkClick r:id="rId3"/>
              </a:rPr>
              <a:t>https://</a:t>
            </a:r>
            <a:r>
              <a:rPr lang="hu-HU" sz="1200" dirty="0" smtClean="0">
                <a:hlinkClick r:id="rId3"/>
              </a:rPr>
              <a:t>upload.wikimedia.org/wikipedia/commons/5/5f/Louis_XIV_of_France.jpg</a:t>
            </a:r>
            <a:r>
              <a:rPr lang="hu-HU" sz="1200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0337837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szabadságharc kitörése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" y="1600200"/>
            <a:ext cx="9144001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800" dirty="0" smtClean="0">
                <a:solidFill>
                  <a:srgbClr val="FFFF00"/>
                </a:solidFill>
              </a:rPr>
              <a:t>1703.: </a:t>
            </a:r>
            <a:r>
              <a:rPr lang="hu-HU" sz="2800" dirty="0"/>
              <a:t>Rákóczi hazatért és a felkelők élére állt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Céljai</a:t>
            </a:r>
          </a:p>
          <a:p>
            <a:pPr lvl="1"/>
            <a:r>
              <a:rPr lang="hu-HU" sz="2400" dirty="0" smtClean="0"/>
              <a:t>a </a:t>
            </a:r>
            <a:r>
              <a:rPr lang="hu-HU" sz="2400" dirty="0"/>
              <a:t>Habsburgoktól független Magyarország </a:t>
            </a:r>
            <a:r>
              <a:rPr lang="hu-HU" sz="2400" dirty="0" smtClean="0"/>
              <a:t>megteremtése</a:t>
            </a:r>
          </a:p>
          <a:p>
            <a:pPr lvl="1"/>
            <a:r>
              <a:rPr lang="hu-HU" sz="2400" dirty="0"/>
              <a:t>a</a:t>
            </a:r>
            <a:r>
              <a:rPr lang="hu-HU" sz="2400" dirty="0" smtClean="0"/>
              <a:t>z Erdélyi Fejedelemség visszaállítása</a:t>
            </a:r>
            <a:endParaRPr lang="hu-HU" sz="2400" dirty="0"/>
          </a:p>
          <a:p>
            <a:pPr>
              <a:lnSpc>
                <a:spcPct val="150000"/>
              </a:lnSpc>
            </a:pPr>
            <a:r>
              <a:rPr lang="hu-HU" sz="2800" dirty="0" err="1"/>
              <a:t>Brezáni</a:t>
            </a:r>
            <a:r>
              <a:rPr lang="hu-HU" sz="2800" dirty="0"/>
              <a:t> kiáltvány </a:t>
            </a:r>
            <a:r>
              <a:rPr lang="hu-HU" sz="2400" dirty="0"/>
              <a:t>(</a:t>
            </a:r>
            <a:r>
              <a:rPr lang="hu-HU" sz="2400" dirty="0" smtClean="0"/>
              <a:t>minden </a:t>
            </a:r>
            <a:r>
              <a:rPr lang="hu-HU" sz="2400" dirty="0"/>
              <a:t>„nemes és nemtelen” </a:t>
            </a:r>
            <a:r>
              <a:rPr lang="hu-HU" sz="2400" dirty="0" smtClean="0"/>
              <a:t>számára)</a:t>
            </a:r>
            <a:endParaRPr lang="hu-HU" sz="2800" dirty="0"/>
          </a:p>
          <a:p>
            <a:pPr lvl="1"/>
            <a:r>
              <a:rPr lang="hu-HU" sz="2400" dirty="0"/>
              <a:t>a nemességet és a jobbágyságot is maga mellé állította</a:t>
            </a:r>
          </a:p>
          <a:p>
            <a:pPr lvl="1"/>
            <a:r>
              <a:rPr lang="hu-HU" sz="2400" dirty="0"/>
              <a:t>a jobbágyoknak mentességet ígért a </a:t>
            </a:r>
            <a:r>
              <a:rPr lang="hu-HU" sz="2400" dirty="0" err="1" smtClean="0"/>
              <a:t>f.úri</a:t>
            </a:r>
            <a:r>
              <a:rPr lang="hu-HU" sz="2400" dirty="0" smtClean="0"/>
              <a:t> </a:t>
            </a:r>
            <a:r>
              <a:rPr lang="hu-HU" sz="2400" dirty="0"/>
              <a:t>szolgáltatások alól</a:t>
            </a:r>
          </a:p>
          <a:p>
            <a:pPr lvl="1"/>
            <a:r>
              <a:rPr lang="hu-HU" sz="2400" dirty="0"/>
              <a:t>a nemeseknek megígérte a rendi sérelmek orvoslását</a:t>
            </a:r>
          </a:p>
          <a:p>
            <a:pPr lvl="1"/>
            <a:r>
              <a:rPr lang="hu-HU" sz="2400" dirty="0"/>
              <a:t>a felekezeti ellentéteket is lecsillapította</a:t>
            </a:r>
          </a:p>
        </p:txBody>
      </p:sp>
    </p:spTree>
    <p:extLst>
      <p:ext uri="{BB962C8B-B14F-4D97-AF65-F5344CB8AC3E}">
        <p14:creationId xmlns:p14="http://schemas.microsoft.com/office/powerpoint/2010/main" val="1325834929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68620"/>
            <a:ext cx="9144000" cy="772284"/>
          </a:xfrm>
        </p:spPr>
        <p:txBody>
          <a:bodyPr/>
          <a:lstStyle/>
          <a:p>
            <a:r>
              <a:rPr lang="hu-HU" sz="2400" dirty="0"/>
              <a:t>Esze Tamás találkozása Rákóczival a magyar-lengyel </a:t>
            </a:r>
            <a:r>
              <a:rPr lang="hu-HU" sz="2400" dirty="0" smtClean="0"/>
              <a:t>határon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54" y="834542"/>
            <a:ext cx="7566687" cy="632646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788655" y="6327410"/>
            <a:ext cx="75666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100" dirty="0">
                <a:hlinkClick r:id="rId3"/>
              </a:rPr>
              <a:t>https://upload.wikimedia.org/wikipedia/commons/5/53/II._R%C3%A1k%C3%B3czi_Ferenc_%</a:t>
            </a:r>
            <a:r>
              <a:rPr lang="hu-HU" sz="1100" dirty="0" smtClean="0">
                <a:hlinkClick r:id="rId3"/>
              </a:rPr>
              <a:t>C3%A9s_Esze_Tam%C3%A1s_tal%C3%A1lkoz%C3%A1sa.jpg</a:t>
            </a:r>
            <a:r>
              <a:rPr lang="hu-HU" sz="1100" dirty="0" smtClean="0"/>
              <a:t> 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2503619833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kuruc hadsereg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7085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800" dirty="0" smtClean="0"/>
              <a:t>75 000 fő, sokan a török időkben is harcoltak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Erősségei a portyák és a rajtaütések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Gyengesége az összehangolt, fegyelmet igénylő csata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Harcértéke kisebb volt, mint a császárié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g</a:t>
            </a:r>
            <a:r>
              <a:rPr lang="hu-HU" sz="2400" dirty="0" smtClean="0"/>
              <a:t>yalogos jobbágykatonák (talpasok)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Hadvezérek</a:t>
            </a:r>
          </a:p>
          <a:p>
            <a:pPr lvl="1">
              <a:lnSpc>
                <a:spcPct val="150000"/>
              </a:lnSpc>
            </a:pPr>
            <a:r>
              <a:rPr lang="hu-HU" sz="2400" dirty="0" smtClean="0"/>
              <a:t>Bercsényi Miklós, Vak Bottyán, </a:t>
            </a:r>
            <a:r>
              <a:rPr lang="hu-HU" sz="2400" dirty="0" err="1" smtClean="0"/>
              <a:t>Ocskay</a:t>
            </a:r>
            <a:r>
              <a:rPr lang="hu-HU" sz="2400" dirty="0" smtClean="0"/>
              <a:t> László</a:t>
            </a:r>
          </a:p>
        </p:txBody>
      </p:sp>
    </p:spTree>
    <p:extLst>
      <p:ext uri="{BB962C8B-B14F-4D97-AF65-F5344CB8AC3E}">
        <p14:creationId xmlns:p14="http://schemas.microsoft.com/office/powerpoint/2010/main" val="4220681281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Katonai és politikai sikerek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800" dirty="0" smtClean="0">
                <a:solidFill>
                  <a:srgbClr val="FFFF00"/>
                </a:solidFill>
              </a:rPr>
              <a:t>1704.: </a:t>
            </a:r>
            <a:r>
              <a:rPr lang="hu-HU" sz="2800" dirty="0"/>
              <a:t>Rákóczit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/>
              <a:t>erdélyi fejedelemmé választották</a:t>
            </a:r>
          </a:p>
          <a:p>
            <a:pPr>
              <a:lnSpc>
                <a:spcPct val="150000"/>
              </a:lnSpc>
            </a:pPr>
            <a:r>
              <a:rPr lang="hu-HU" sz="2800" dirty="0" smtClean="0"/>
              <a:t>Közben osztrák győzelem nyugaton (</a:t>
            </a:r>
            <a:r>
              <a:rPr lang="hu-HU" sz="2400" dirty="0" smtClean="0">
                <a:solidFill>
                  <a:srgbClr val="FFFF00"/>
                </a:solidFill>
              </a:rPr>
              <a:t>1704.: </a:t>
            </a:r>
            <a:r>
              <a:rPr lang="hu-HU" sz="2400" dirty="0" err="1" smtClean="0"/>
              <a:t>Höchst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ädt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svéd király győzelmei (északi háború) ellenére sem segít Rákóczinak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franciák védekezésre kényszerültek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szabadságharc nemzetközileg elszigetelődött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1705-re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még így is elfoglalták az ország nagy részét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nagyobb várak császári kézen maradtak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Erdély és a Dunántúl többször is gazdát cserélt</a:t>
            </a:r>
          </a:p>
          <a:p>
            <a:pPr>
              <a:lnSpc>
                <a:spcPct val="150000"/>
              </a:lnSpc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14573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3487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203383" y="4878084"/>
            <a:ext cx="2964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dirty="0">
                <a:solidFill>
                  <a:srgbClr val="000000"/>
                </a:solidFill>
              </a:rPr>
              <a:t>A kuruc </a:t>
            </a:r>
            <a:r>
              <a:rPr lang="hu-HU" sz="3200" dirty="0" smtClean="0">
                <a:solidFill>
                  <a:srgbClr val="000000"/>
                </a:solidFill>
              </a:rPr>
              <a:t>sikerek</a:t>
            </a:r>
          </a:p>
          <a:p>
            <a:pPr algn="ctr"/>
            <a:r>
              <a:rPr lang="hu-HU" sz="3200" dirty="0" smtClean="0">
                <a:solidFill>
                  <a:srgbClr val="000000"/>
                </a:solidFill>
              </a:rPr>
              <a:t>időszaka</a:t>
            </a:r>
            <a:endParaRPr lang="hu-HU" sz="3200" dirty="0">
              <a:solidFill>
                <a:srgbClr val="00000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-11732" y="6334872"/>
            <a:ext cx="9167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hlinkClick r:id="rId3"/>
              </a:rPr>
              <a:t>https://</a:t>
            </a:r>
            <a:r>
              <a:rPr lang="hu-HU" sz="1200" dirty="0" smtClean="0">
                <a:hlinkClick r:id="rId3"/>
              </a:rPr>
              <a:t>tudasbazis.sulinet.hu/HU/tarsadalomtudomanyok/tortenelem/magyar-tortenelmi-terkeptar/a-rakoczi-szabadsagharc/a-rakoczi-szabadsagharc-kronologia</a:t>
            </a:r>
            <a:r>
              <a:rPr lang="hu-HU" sz="1200" dirty="0" smtClean="0"/>
              <a:t> 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567370403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</TotalTime>
  <Words>689</Words>
  <Application>Microsoft Office PowerPoint</Application>
  <PresentationFormat>Diavetítés a képernyőre (4:3 oldalarány)</PresentationFormat>
  <Paragraphs>114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9" baseType="lpstr">
      <vt:lpstr>Arial</vt:lpstr>
      <vt:lpstr>Alapértelmezett terv</vt:lpstr>
      <vt:lpstr>A Rákóczi-szabadságharc (1703-1711)</vt:lpstr>
      <vt:lpstr>A Habsburg elnyomás</vt:lpstr>
      <vt:lpstr>Egy új remény</vt:lpstr>
      <vt:lpstr>A szabadságharc kitörése</vt:lpstr>
      <vt:lpstr>A szabadságharc kitörése</vt:lpstr>
      <vt:lpstr>Esze Tamás találkozása Rákóczival a magyar-lengyel határon</vt:lpstr>
      <vt:lpstr>A kuruc hadsereg</vt:lpstr>
      <vt:lpstr>Katonai és politikai sikerek</vt:lpstr>
      <vt:lpstr>PowerPoint bemutató</vt:lpstr>
      <vt:lpstr>Kuruc országgyűlések</vt:lpstr>
      <vt:lpstr>Az ónodi országgyűlés</vt:lpstr>
      <vt:lpstr>A szabadságharc vége</vt:lpstr>
      <vt:lpstr>A szabadságharc vége</vt:lpstr>
      <vt:lpstr>A békekötés</vt:lpstr>
      <vt:lpstr>A békekötés záradéka, a nemesi aláírásokkal</vt:lpstr>
      <vt:lpstr>A gyors békekötés</vt:lpstr>
      <vt:lpstr>Rákóczi rodostói háza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Andor</dc:creator>
  <cp:lastModifiedBy>Dávid Andrea</cp:lastModifiedBy>
  <cp:revision>61</cp:revision>
  <dcterms:created xsi:type="dcterms:W3CDTF">2018-01-02T13:17:36Z</dcterms:created>
  <dcterms:modified xsi:type="dcterms:W3CDTF">2019-05-06T07:26:08Z</dcterms:modified>
</cp:coreProperties>
</file>