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2" r:id="rId4"/>
    <p:sldId id="276" r:id="rId5"/>
    <p:sldId id="277" r:id="rId6"/>
    <p:sldId id="257" r:id="rId7"/>
    <p:sldId id="258" r:id="rId8"/>
    <p:sldId id="262" r:id="rId9"/>
    <p:sldId id="279" r:id="rId10"/>
    <p:sldId id="259" r:id="rId11"/>
    <p:sldId id="263" r:id="rId12"/>
    <p:sldId id="274" r:id="rId13"/>
    <p:sldId id="260" r:id="rId14"/>
    <p:sldId id="278" r:id="rId15"/>
    <p:sldId id="275" r:id="rId16"/>
    <p:sldId id="266" r:id="rId17"/>
    <p:sldId id="267" r:id="rId18"/>
    <p:sldId id="261" r:id="rId19"/>
    <p:sldId id="264" r:id="rId20"/>
    <p:sldId id="271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57941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570686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25161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92100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63564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2554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39477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550574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3619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81898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595380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69DA4-0A18-494A-AC53-C6D89020B7C8}" type="datetimeFigureOut">
              <a:rPr lang="hu-HU" smtClean="0"/>
              <a:t>2019.05.20.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118C-AA64-4AF9-B795-59615EAFFC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538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24.hu/elet-stilus/2015/12/04/ezek-a-helyek-voltak-budapest-kavehazi-kulturajanak-kozpontjai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irmagazin.sulinet.hu/hu/muveszetek/babits-mihaly-es-a-kavehazi-kultur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upload.wikimedia.org/wikipedia/commons/3/3c/Dank%C3%B3_Pista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e/e8/F%C3%B6ldtani_int%C3%A9zet_-_Budapest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pload.wikimedia.org/wikipedia/commons/e/e8/Morelli_Guszt%C3%A1v_Vad%C3%A1szati_pavilonok_1896-18.JPG" TargetMode="External"/><Relationship Id="rId4" Type="http://schemas.openxmlformats.org/officeDocument/2006/relationships/hyperlink" Target="https://upload.wikimedia.org/wikipedia/commons/8/8f/Milleniumi_plak%C3%A1t_189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e/e6/Budapest_metro_Heroes_square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pload.wikimedia.org/wikipedia/commons/0/0b/Budapest_andrassy_ut_1875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upload.wikimedia.org/wikipedia/commons/5/59/Szent_J%C3%A1nos_K%C3%B3rh%C3%A1z,_Ortop%C3%A9diai_Oszt%C3%A1ly_-_panoramio.jpg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oszk.hu/handle/123456789/10342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upload.wikimedia.org/wikipedia/commons/6/60/1913_FTC_PLAK%C3%81T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pload.wikimedia.org/wikipedia/commons/e/ef/Abbazia_Slatina-Promenade_um_1900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64485"/>
            <a:ext cx="7772400" cy="2387600"/>
          </a:xfrm>
        </p:spPr>
        <p:txBody>
          <a:bodyPr>
            <a:normAutofit/>
          </a:bodyPr>
          <a:lstStyle/>
          <a:p>
            <a:r>
              <a:rPr lang="hu-HU" sz="5400" dirty="0" smtClean="0">
                <a:latin typeface="+mn-lt"/>
              </a:rPr>
              <a:t>A polgárosodás és az életszínvonal változása</a:t>
            </a:r>
            <a:endParaRPr lang="hu-HU" sz="5400" dirty="0"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4648960"/>
            <a:ext cx="6858000" cy="1655762"/>
          </a:xfrm>
        </p:spPr>
        <p:txBody>
          <a:bodyPr>
            <a:normAutofit/>
          </a:bodyPr>
          <a:lstStyle/>
          <a:p>
            <a:r>
              <a:rPr lang="hu-HU" sz="4000" dirty="0" smtClean="0"/>
              <a:t>Budapest világvárossá fejlődése és a Millennium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174287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Művelődés és művészetek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4"/>
            <a:ext cx="8515350" cy="5032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err="1" smtClean="0">
                <a:solidFill>
                  <a:srgbClr val="0000FF"/>
                </a:solidFill>
              </a:rPr>
              <a:t>Analfabétizmus</a:t>
            </a:r>
            <a:r>
              <a:rPr lang="hu-HU" dirty="0" smtClean="0">
                <a:solidFill>
                  <a:srgbClr val="0000FF"/>
                </a:solidFill>
              </a:rPr>
              <a:t> csökkenése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dirty="0" smtClean="0"/>
              <a:t>olvasás, levelezés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Két újfajta középiskola: nyolcosztályos gimnázium, reáliskola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Egyetem Budapesten és Kolozsváron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Oktatási és tudományos intézményrendszer kiépülése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k</a:t>
            </a:r>
            <a:r>
              <a:rPr lang="hu-HU" dirty="0" smtClean="0"/>
              <a:t>önyv- és lapkiadás felfutása, lexikonok, kötetek kiadása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Tömegkultúra térnyerése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hu-HU" dirty="0" smtClean="0"/>
              <a:t> felsőbb rétegek ellenérzése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8000"/>
                </a:solidFill>
              </a:rPr>
              <a:t>Kávéházak népszerűsége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m</a:t>
            </a:r>
            <a:r>
              <a:rPr lang="hu-HU" dirty="0" smtClean="0"/>
              <a:t>űvészvilág + értelmiség találkozóhelye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9929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32522"/>
            <a:ext cx="7886700" cy="887895"/>
          </a:xfrm>
        </p:spPr>
        <p:txBody>
          <a:bodyPr/>
          <a:lstStyle/>
          <a:p>
            <a:pPr algn="ctr"/>
            <a:r>
              <a:rPr lang="hu-HU" dirty="0" smtClean="0">
                <a:latin typeface="+mn-lt"/>
              </a:rPr>
              <a:t>Budapest, a „kávéváros”</a:t>
            </a:r>
            <a:endParaRPr lang="hu-HU" dirty="0">
              <a:latin typeface="+mn-lt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583" y="1020417"/>
            <a:ext cx="9753600" cy="5514975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https://24.hu/elet-stilus/2015/12/04/ezek-a-helyek-voltak-budapest-kavehazi-kulturajanak-kozpontjai</a:t>
            </a:r>
            <a:r>
              <a:rPr lang="hu-HU" sz="1200" dirty="0" smtClean="0">
                <a:hlinkClick r:id="rId3"/>
              </a:rPr>
              <a:t>/</a:t>
            </a:r>
            <a:r>
              <a:rPr lang="hu-HU" sz="1200" dirty="0" smtClean="0"/>
              <a:t>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00652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4" y="-377686"/>
            <a:ext cx="8035224" cy="686469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27884" y="6581001"/>
            <a:ext cx="8035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</a:t>
            </a:r>
            <a:r>
              <a:rPr lang="hu-HU" sz="1200" dirty="0" smtClean="0">
                <a:hlinkClick r:id="rId3"/>
              </a:rPr>
              <a:t>hirmagazin.sulinet.hu/hu/muveszetek/babits-mihaly-es-a-kavehazi-kultura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sp>
        <p:nvSpPr>
          <p:cNvPr id="4" name="Téglalap 3"/>
          <p:cNvSpPr/>
          <p:nvPr/>
        </p:nvSpPr>
        <p:spPr>
          <a:xfrm>
            <a:off x="1152939" y="336131"/>
            <a:ext cx="6891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A </a:t>
            </a:r>
            <a:r>
              <a:rPr lang="hu-HU" sz="2000" dirty="0" err="1"/>
              <a:t>Centrál</a:t>
            </a:r>
            <a:r>
              <a:rPr lang="hu-HU" sz="2000" dirty="0"/>
              <a:t> </a:t>
            </a:r>
            <a:r>
              <a:rPr lang="hu-HU" sz="2000" dirty="0" smtClean="0"/>
              <a:t>Kávéház (Károlyi </a:t>
            </a:r>
            <a:r>
              <a:rPr lang="hu-HU" sz="2000" dirty="0"/>
              <a:t>utca 9.) az 1910-es évek elején</a:t>
            </a:r>
          </a:p>
        </p:txBody>
      </p:sp>
    </p:spTree>
    <p:extLst>
      <p:ext uri="{BB962C8B-B14F-4D97-AF65-F5344CB8AC3E}">
        <p14:creationId xmlns:p14="http://schemas.microsoft.com/office/powerpoint/2010/main" val="3374273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217"/>
          </a:xfrm>
        </p:spPr>
        <p:txBody>
          <a:bodyPr/>
          <a:lstStyle/>
          <a:p>
            <a:pPr algn="ctr"/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Művelődés és </a:t>
            </a:r>
            <a:r>
              <a:rPr lang="hu-HU" dirty="0" smtClean="0">
                <a:solidFill>
                  <a:prstClr val="black"/>
                </a:solidFill>
                <a:latin typeface="Calibri" panose="020F0502020204030204"/>
              </a:rPr>
              <a:t>művészetek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2" y="1177291"/>
            <a:ext cx="9143999" cy="568070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8000"/>
                </a:solidFill>
              </a:rPr>
              <a:t>Zenei élet virágzása</a:t>
            </a:r>
          </a:p>
          <a:p>
            <a:pPr lvl="1">
              <a:lnSpc>
                <a:spcPct val="120000"/>
              </a:lnSpc>
            </a:pPr>
            <a:r>
              <a:rPr lang="hu-HU" dirty="0" smtClean="0"/>
              <a:t>operett: Lehár Ferenc, Kálmán Imre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Zeneakadémia </a:t>
            </a:r>
            <a:r>
              <a:rPr lang="hu-HU" dirty="0" smtClean="0"/>
              <a:t>épületének átadása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00FF"/>
                </a:solidFill>
              </a:rPr>
              <a:t>A tömegkultúra része a magyar nóta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c</a:t>
            </a:r>
            <a:r>
              <a:rPr lang="hu-HU" dirty="0" smtClean="0"/>
              <a:t>igányzenekarok, cigányprímások: Dankó Pista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FF0000"/>
                </a:solidFill>
              </a:rPr>
              <a:t>A népzene gyűjtése és feldolgozása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Bartók Béla és Kodály Zoltán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8000"/>
                </a:solidFill>
              </a:rPr>
              <a:t>Festészet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Lotz Károly, Benczúr Gyula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00FF"/>
                </a:solidFill>
              </a:rPr>
              <a:t>Színművészet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Blaha Lujza, Jászai Mari</a:t>
            </a:r>
          </a:p>
        </p:txBody>
      </p:sp>
      <p:sp>
        <p:nvSpPr>
          <p:cNvPr id="4" name="Téglalap 3"/>
          <p:cNvSpPr/>
          <p:nvPr/>
        </p:nvSpPr>
        <p:spPr>
          <a:xfrm>
            <a:off x="4571998" y="660408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050" dirty="0">
                <a:hlinkClick r:id="rId2"/>
              </a:rPr>
              <a:t>https://</a:t>
            </a:r>
            <a:r>
              <a:rPr lang="hu-HU" sz="1050" dirty="0" smtClean="0">
                <a:hlinkClick r:id="rId2"/>
              </a:rPr>
              <a:t>upload.wikimedia.org/wikipedia/commons/3/3c/Dank%C3%B3_Pista.jpg</a:t>
            </a:r>
            <a:r>
              <a:rPr lang="hu-HU" sz="1050" dirty="0" smtClean="0"/>
              <a:t>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735" y="1881123"/>
            <a:ext cx="3280481" cy="46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2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Építkezések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932984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Népszerű </a:t>
            </a:r>
            <a:r>
              <a:rPr lang="hu-HU" dirty="0"/>
              <a:t>stílusok</a:t>
            </a:r>
          </a:p>
          <a:p>
            <a:pPr lvl="1"/>
            <a:r>
              <a:rPr lang="hu-HU" dirty="0"/>
              <a:t>eklektika: történelmi stílusok ötvözése</a:t>
            </a:r>
          </a:p>
          <a:p>
            <a:pPr lvl="1"/>
            <a:r>
              <a:rPr lang="hu-HU" dirty="0"/>
              <a:t>szecesszió: keleties és magyar népi motívumok ötvözése</a:t>
            </a:r>
          </a:p>
          <a:p>
            <a:pPr lvl="2"/>
            <a:r>
              <a:rPr lang="hu-HU" dirty="0" smtClean="0"/>
              <a:t>MÁFI - Lechner Ödön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Állami középületek, </a:t>
            </a:r>
            <a:r>
              <a:rPr lang="hu-HU" smtClean="0"/>
              <a:t>Millenniumi emlékmű</a:t>
            </a:r>
            <a:endParaRPr lang="hu-HU" dirty="0" smtClean="0"/>
          </a:p>
          <a:p>
            <a:pPr>
              <a:lnSpc>
                <a:spcPct val="150000"/>
              </a:lnSpc>
            </a:pPr>
            <a:r>
              <a:rPr lang="hu-HU" dirty="0" smtClean="0"/>
              <a:t>Színházak, Operaház, Várkert Bazár, Szent István-bazilika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Nagypolgári villák, paloták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Templomok, múzeumok, gyárak építése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Hidak: Margit híd, Ferenc József híd, Erzsébet híd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873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5775"/>
            <a:ext cx="7886700" cy="53008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 smtClean="0">
                <a:latin typeface="+mn-lt"/>
              </a:rPr>
              <a:t>A Magyar Állami Földtani Intézet</a:t>
            </a:r>
            <a:endParaRPr lang="hu-HU" sz="4000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" y="675861"/>
            <a:ext cx="8521148" cy="584164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11426" y="6517507"/>
            <a:ext cx="8521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3"/>
              </a:rPr>
              <a:t>https://upload.wikimedia.org/wikipedia/commons/e/e8/F%C3%B6ldtani_int%C3%A9zet_-_</a:t>
            </a:r>
            <a:r>
              <a:rPr lang="hu-HU" sz="1200" dirty="0" smtClean="0">
                <a:hlinkClick r:id="rId3"/>
              </a:rPr>
              <a:t>Budapest.jpg</a:t>
            </a:r>
            <a:r>
              <a:rPr lang="hu-HU" sz="1200" dirty="0" smtClean="0"/>
              <a:t>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784225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Budapest világvárossá fejlődése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4"/>
            <a:ext cx="91440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 smtClean="0"/>
              <a:t>Oka: a dualizmus kori gazdasági fejlődés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FF0000"/>
                </a:solidFill>
              </a:rPr>
              <a:t>1873.: </a:t>
            </a:r>
            <a:r>
              <a:rPr lang="hu-HU" dirty="0" smtClean="0">
                <a:solidFill>
                  <a:srgbClr val="0000FF"/>
                </a:solidFill>
              </a:rPr>
              <a:t>Pest, Buda és Óbuda egyesülése 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dirty="0" smtClean="0">
                <a:solidFill>
                  <a:srgbClr val="0000FF"/>
                </a:solidFill>
              </a:rPr>
              <a:t>Budapest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Európa egyik legnagyobb városa lett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50 év alatt tízszeresére nőtt a lakosság száma </a:t>
            </a:r>
            <a:r>
              <a:rPr lang="hu-HU" sz="2000" dirty="0" smtClean="0"/>
              <a:t>(1900-ban </a:t>
            </a:r>
            <a:r>
              <a:rPr lang="hu-HU" sz="2000" dirty="0"/>
              <a:t>kb. 1 millió </a:t>
            </a:r>
            <a:r>
              <a:rPr lang="hu-HU" sz="2000" dirty="0" smtClean="0"/>
              <a:t>fő)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v</a:t>
            </a:r>
            <a:r>
              <a:rPr lang="hu-HU" dirty="0" smtClean="0"/>
              <a:t>árostervezés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dirty="0" smtClean="0"/>
              <a:t>eltérő funkciójú negyedek, új városszerkezet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e</a:t>
            </a:r>
            <a:r>
              <a:rPr lang="hu-HU" dirty="0" smtClean="0"/>
              <a:t>klektikus stílusú épületek</a:t>
            </a:r>
          </a:p>
          <a:p>
            <a:pPr lvl="2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3683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Budapest világvárossá fejlődése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4"/>
            <a:ext cx="9144000" cy="5032375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hu-HU" sz="2600" dirty="0">
                <a:solidFill>
                  <a:prstClr val="black"/>
                </a:solidFill>
              </a:rPr>
              <a:t>Budapest fejlesztése a nemzet felemelkedésének a záloga</a:t>
            </a:r>
          </a:p>
          <a:p>
            <a:pPr lvl="1">
              <a:lnSpc>
                <a:spcPct val="150000"/>
              </a:lnSpc>
            </a:pPr>
            <a:r>
              <a:rPr lang="hu-HU" sz="2200" dirty="0">
                <a:solidFill>
                  <a:prstClr val="black"/>
                </a:solidFill>
              </a:rPr>
              <a:t>fő versenytárs Bécs</a:t>
            </a:r>
          </a:p>
          <a:p>
            <a:pPr lvl="1">
              <a:lnSpc>
                <a:spcPct val="150000"/>
              </a:lnSpc>
            </a:pPr>
            <a:r>
              <a:rPr lang="hu-HU" sz="2200" dirty="0">
                <a:solidFill>
                  <a:prstClr val="black"/>
                </a:solidFill>
              </a:rPr>
              <a:t>erőforrások </a:t>
            </a:r>
            <a:r>
              <a:rPr lang="hu-HU" sz="2200" dirty="0" smtClean="0">
                <a:solidFill>
                  <a:prstClr val="black"/>
                </a:solidFill>
              </a:rPr>
              <a:t>Budapestre </a:t>
            </a:r>
            <a:r>
              <a:rPr lang="hu-HU" sz="2200" dirty="0">
                <a:solidFill>
                  <a:prstClr val="black"/>
                </a:solidFill>
              </a:rPr>
              <a:t>koncentrálása</a:t>
            </a:r>
          </a:p>
          <a:p>
            <a:pPr lvl="2">
              <a:lnSpc>
                <a:spcPct val="150000"/>
              </a:lnSpc>
            </a:pPr>
            <a:r>
              <a:rPr lang="hu-HU" sz="1900" dirty="0">
                <a:solidFill>
                  <a:prstClr val="black"/>
                </a:solidFill>
              </a:rPr>
              <a:t>adókedvezmények </a:t>
            </a:r>
            <a:r>
              <a:rPr lang="hu-H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sz="1900" dirty="0">
                <a:solidFill>
                  <a:prstClr val="black"/>
                </a:solidFill>
              </a:rPr>
              <a:t>befektetési lehetőségek</a:t>
            </a:r>
          </a:p>
          <a:p>
            <a:pPr lvl="2">
              <a:lnSpc>
                <a:spcPct val="150000"/>
              </a:lnSpc>
            </a:pPr>
            <a:r>
              <a:rPr lang="hu-HU" sz="1900" dirty="0">
                <a:solidFill>
                  <a:prstClr val="black"/>
                </a:solidFill>
              </a:rPr>
              <a:t>é</a:t>
            </a:r>
            <a:r>
              <a:rPr lang="hu-HU" sz="1900" dirty="0" smtClean="0">
                <a:solidFill>
                  <a:prstClr val="black"/>
                </a:solidFill>
              </a:rPr>
              <a:t>pítkezések</a:t>
            </a:r>
          </a:p>
          <a:p>
            <a:pPr lvl="3">
              <a:lnSpc>
                <a:spcPct val="150000"/>
              </a:lnSpc>
            </a:pPr>
            <a:r>
              <a:rPr lang="hu-HU" sz="1700" dirty="0" smtClean="0">
                <a:solidFill>
                  <a:prstClr val="black"/>
                </a:solidFill>
              </a:rPr>
              <a:t>Országház</a:t>
            </a:r>
            <a:r>
              <a:rPr lang="hu-HU" sz="1700" dirty="0">
                <a:solidFill>
                  <a:prstClr val="black"/>
                </a:solidFill>
              </a:rPr>
              <a:t>, minisztériumok, </a:t>
            </a:r>
            <a:r>
              <a:rPr lang="hu-HU" sz="1700" dirty="0" smtClean="0">
                <a:solidFill>
                  <a:prstClr val="black"/>
                </a:solidFill>
              </a:rPr>
              <a:t>Budai </a:t>
            </a:r>
            <a:r>
              <a:rPr lang="hu-HU" sz="1700" dirty="0">
                <a:solidFill>
                  <a:prstClr val="black"/>
                </a:solidFill>
              </a:rPr>
              <a:t>Várpalota, </a:t>
            </a:r>
            <a:r>
              <a:rPr lang="hu-HU" sz="1700" dirty="0" smtClean="0">
                <a:solidFill>
                  <a:prstClr val="black"/>
                </a:solidFill>
              </a:rPr>
              <a:t>Iparművészeti Múzeum, Műcsarnok</a:t>
            </a:r>
            <a:endParaRPr lang="hu-HU" sz="1700" dirty="0">
              <a:solidFill>
                <a:prstClr val="black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2200" dirty="0">
                <a:solidFill>
                  <a:prstClr val="black"/>
                </a:solidFill>
              </a:rPr>
              <a:t>kiváló </a:t>
            </a:r>
            <a:r>
              <a:rPr lang="hu-HU" sz="2200" dirty="0" err="1" smtClean="0">
                <a:solidFill>
                  <a:prstClr val="black"/>
                </a:solidFill>
              </a:rPr>
              <a:t>közlekedésföldrajzi</a:t>
            </a:r>
            <a:r>
              <a:rPr lang="hu-HU" sz="2200" dirty="0" smtClean="0">
                <a:solidFill>
                  <a:prstClr val="black"/>
                </a:solidFill>
              </a:rPr>
              <a:t> </a:t>
            </a:r>
            <a:r>
              <a:rPr lang="hu-HU" sz="2200" dirty="0">
                <a:solidFill>
                  <a:prstClr val="black"/>
                </a:solidFill>
              </a:rPr>
              <a:t>helyzet</a:t>
            </a:r>
          </a:p>
          <a:p>
            <a:pPr lvl="0">
              <a:lnSpc>
                <a:spcPct val="150000"/>
              </a:lnSpc>
            </a:pPr>
            <a:r>
              <a:rPr lang="hu-HU" sz="2600" dirty="0">
                <a:solidFill>
                  <a:prstClr val="black"/>
                </a:solidFill>
              </a:rPr>
              <a:t>A vidéki városok nem tudtak lépést tartani, de fejlődtek</a:t>
            </a:r>
          </a:p>
          <a:p>
            <a:pPr lvl="1">
              <a:lnSpc>
                <a:spcPct val="150000"/>
              </a:lnSpc>
            </a:pPr>
            <a:r>
              <a:rPr lang="hu-HU" sz="2200" dirty="0">
                <a:solidFill>
                  <a:prstClr val="black"/>
                </a:solidFill>
              </a:rPr>
              <a:t>Szabadka, Kassa, Győr, Kecskemét, Pozsony, Temesvár, </a:t>
            </a:r>
            <a:r>
              <a:rPr lang="hu-HU" sz="2200" dirty="0" smtClean="0">
                <a:solidFill>
                  <a:prstClr val="black"/>
                </a:solidFill>
              </a:rPr>
              <a:t>Nagyvárad</a:t>
            </a:r>
            <a:endParaRPr lang="hu-H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20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0335"/>
          </a:xfrm>
        </p:spPr>
        <p:txBody>
          <a:bodyPr/>
          <a:lstStyle/>
          <a:p>
            <a:pPr algn="ctr"/>
            <a:r>
              <a:rPr lang="hu-HU" dirty="0" smtClean="0">
                <a:latin typeface="+mn-lt"/>
              </a:rPr>
              <a:t>A Millennium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07572"/>
            <a:ext cx="9144000" cy="5032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00FF"/>
                </a:solidFill>
              </a:rPr>
              <a:t>1896.: a honfoglalás ezeréves évfordulója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Millenniumi kiállítás és megemlékezés-sorozat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Ezeréves dicső múlt + az elmúlt évtizedek eredményei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Magában bízó, múltjára és jelenére büszke, erős nemzet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A nyugati világhoz felzárkózni kívánó ország bemutatása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Magyar államegység + soknemzetiségű ország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a</a:t>
            </a:r>
            <a:r>
              <a:rPr lang="hu-HU" dirty="0" smtClean="0"/>
              <a:t>z ország összes etnikumát bemutató szabadtéri múzeum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Hatalmas siker volt - ötmillió látogató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599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1" y="47967"/>
            <a:ext cx="4618797" cy="62318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2" y="540439"/>
            <a:ext cx="4108174" cy="526359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63861" y="5910470"/>
            <a:ext cx="196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vadászati pavilon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30658" y="637125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100" dirty="0">
                <a:hlinkClick r:id="rId4"/>
              </a:rPr>
              <a:t>https://</a:t>
            </a:r>
            <a:r>
              <a:rPr lang="hu-HU" sz="1100" dirty="0" smtClean="0">
                <a:hlinkClick r:id="rId4"/>
              </a:rPr>
              <a:t>upload.wikimedia.org/wikipedia/commons/8/8f/Milleniumi_plak%C3%A1t_1896.jpg</a:t>
            </a:r>
            <a:r>
              <a:rPr lang="hu-HU" sz="1100" dirty="0" smtClean="0"/>
              <a:t> </a:t>
            </a:r>
            <a:endParaRPr lang="hu-HU" sz="1100" dirty="0"/>
          </a:p>
        </p:txBody>
      </p:sp>
      <p:sp>
        <p:nvSpPr>
          <p:cNvPr id="3" name="Téglalap 2"/>
          <p:cNvSpPr/>
          <p:nvPr/>
        </p:nvSpPr>
        <p:spPr>
          <a:xfrm>
            <a:off x="4845326" y="6371254"/>
            <a:ext cx="41529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100" dirty="0">
                <a:hlinkClick r:id="rId5"/>
              </a:rPr>
              <a:t>https://</a:t>
            </a:r>
            <a:r>
              <a:rPr lang="hu-HU" sz="1100" dirty="0" smtClean="0">
                <a:hlinkClick r:id="rId5"/>
              </a:rPr>
              <a:t>upload.wikimedia.org/wikipedia/commons/e/e8/Morelli_Guszt%C3%A1v_Vad%C3%A1szati_pavilonok_1896-18.JPG</a:t>
            </a:r>
            <a:r>
              <a:rPr lang="hu-HU" sz="1100" dirty="0" smtClean="0"/>
              <a:t> 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801923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Népiskolai törvény </a:t>
            </a:r>
            <a:r>
              <a:rPr lang="hu-HU" dirty="0" smtClean="0">
                <a:solidFill>
                  <a:srgbClr val="0000FF"/>
                </a:solidFill>
                <a:latin typeface="+mn-lt"/>
              </a:rPr>
              <a:t>(1868)</a:t>
            </a:r>
            <a:endParaRPr lang="hu-HU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728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dirty="0"/>
              <a:t>Az állami népoktatás </a:t>
            </a:r>
            <a:r>
              <a:rPr lang="hu-HU" dirty="0" smtClean="0"/>
              <a:t>alapja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Eötvös József vallás- és közoktatásügyi miniszter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6-12 éves kor között kötelező az elemi iskola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a</a:t>
            </a:r>
            <a:r>
              <a:rPr lang="hu-HU" dirty="0" smtClean="0"/>
              <a:t>nyanyelven való tanulás lehetősége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Polgári iskola létrehozása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f</a:t>
            </a:r>
            <a:r>
              <a:rPr lang="hu-HU" dirty="0" smtClean="0"/>
              <a:t>iúknak hat-, lányoknak négyosztályos képzés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k</a:t>
            </a:r>
            <a:r>
              <a:rPr lang="hu-HU" dirty="0" smtClean="0"/>
              <a:t>ereskedelmi ismeretek oktatása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g</a:t>
            </a:r>
            <a:r>
              <a:rPr lang="hu-HU" dirty="0" smtClean="0"/>
              <a:t>yakorlatias tantárgyak: könyvvitel, statisztika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7789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00083"/>
            <a:ext cx="7886700" cy="1325563"/>
          </a:xfrm>
        </p:spPr>
        <p:txBody>
          <a:bodyPr/>
          <a:lstStyle/>
          <a:p>
            <a:pPr algn="ctr"/>
            <a:r>
              <a:rPr lang="hu-HU" dirty="0">
                <a:latin typeface="+mn-lt"/>
              </a:rPr>
              <a:t>A Millennium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25646"/>
            <a:ext cx="8515350" cy="4351338"/>
          </a:xfrm>
        </p:spPr>
        <p:txBody>
          <a:bodyPr/>
          <a:lstStyle/>
          <a:p>
            <a:r>
              <a:rPr lang="hu-HU" dirty="0" smtClean="0"/>
              <a:t>Kiépült a Nagykörút és a Városliget</a:t>
            </a:r>
          </a:p>
          <a:p>
            <a:r>
              <a:rPr lang="hu-HU" dirty="0"/>
              <a:t>A</a:t>
            </a:r>
            <a:r>
              <a:rPr lang="hu-HU" dirty="0" smtClean="0"/>
              <a:t> kontinens első földalatti vasútja</a:t>
            </a:r>
          </a:p>
          <a:p>
            <a:r>
              <a:rPr lang="hu-HU" dirty="0" smtClean="0"/>
              <a:t>Ferenc </a:t>
            </a:r>
            <a:r>
              <a:rPr lang="hu-HU" dirty="0"/>
              <a:t>J</a:t>
            </a:r>
            <a:r>
              <a:rPr lang="hu-HU" dirty="0" smtClean="0"/>
              <a:t>ózsef híd</a:t>
            </a:r>
          </a:p>
          <a:p>
            <a:r>
              <a:rPr lang="hu-HU" dirty="0" smtClean="0"/>
              <a:t>Vígszínház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1" y="2449169"/>
            <a:ext cx="5539409" cy="440883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2278" y="6257519"/>
            <a:ext cx="34323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100" dirty="0">
                <a:hlinkClick r:id="rId3"/>
              </a:rPr>
              <a:t>https://</a:t>
            </a:r>
            <a:r>
              <a:rPr lang="hu-HU" sz="1100" dirty="0" smtClean="0">
                <a:hlinkClick r:id="rId3"/>
              </a:rPr>
              <a:t>upload.wikimedia.org/wikipedia/commons/e/e6/Budapest_metro_Heroes_square.jpg</a:t>
            </a:r>
            <a:r>
              <a:rPr lang="hu-HU" sz="1100" dirty="0" smtClean="0"/>
              <a:t> 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869190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+mn-lt"/>
              </a:rPr>
              <a:t>Á</a:t>
            </a:r>
            <a:r>
              <a:rPr lang="hu-HU" dirty="0" smtClean="0">
                <a:latin typeface="+mn-lt"/>
              </a:rPr>
              <a:t>llami intézkedések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smtClean="0"/>
              <a:t>Nagyobb állami szerep az oktatásban</a:t>
            </a:r>
          </a:p>
          <a:p>
            <a:pPr lvl="1">
              <a:lnSpc>
                <a:spcPct val="150000"/>
              </a:lnSpc>
            </a:pPr>
            <a:r>
              <a:rPr lang="hu-HU" dirty="0" smtClean="0"/>
              <a:t>1914-re 90%-ról 55%-ra csökkent az egyházi fenntartású iskolák aránya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Egyháztól átvett intézkedések</a:t>
            </a:r>
          </a:p>
          <a:p>
            <a:pPr lvl="1">
              <a:lnSpc>
                <a:spcPct val="100000"/>
              </a:lnSpc>
            </a:pPr>
            <a:r>
              <a:rPr lang="hu-HU" dirty="0"/>
              <a:t>a</a:t>
            </a:r>
            <a:r>
              <a:rPr lang="hu-HU" dirty="0" smtClean="0"/>
              <a:t>nyakönyvezés</a:t>
            </a:r>
          </a:p>
          <a:p>
            <a:pPr lvl="1">
              <a:lnSpc>
                <a:spcPct val="100000"/>
              </a:lnSpc>
            </a:pPr>
            <a:r>
              <a:rPr lang="hu-HU" dirty="0"/>
              <a:t>k</a:t>
            </a:r>
            <a:r>
              <a:rPr lang="hu-HU" dirty="0" smtClean="0"/>
              <a:t>ötelező a polgári házasságkötés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Zsidó vallás egyenjogúsítása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A rendőrség mellé a csendőrség létrehozása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Megyék hatáskörének csökkentése, főispánoké növelése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Polgári jogrendszer, bírósági szervezetek kialakítása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6420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328" y="245857"/>
            <a:ext cx="3639046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prstClr val="black"/>
                </a:solidFill>
                <a:latin typeface="Calibri"/>
              </a:rPr>
              <a:t>Állami intézkedések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4"/>
            <a:ext cx="8515350" cy="5032375"/>
          </a:xfrm>
        </p:spPr>
        <p:txBody>
          <a:bodyPr>
            <a:normAutofit fontScale="85000" lnSpcReduction="20000"/>
          </a:bodyPr>
          <a:lstStyle/>
          <a:p>
            <a:r>
              <a:rPr lang="hu-HU" sz="3200" dirty="0" smtClean="0"/>
              <a:t>Közlekedésfejlesztés</a:t>
            </a:r>
          </a:p>
          <a:p>
            <a:pPr lvl="1"/>
            <a:r>
              <a:rPr lang="hu-HU" sz="2800" dirty="0" smtClean="0"/>
              <a:t>út- és vasútépítések</a:t>
            </a:r>
          </a:p>
          <a:p>
            <a:pPr lvl="1"/>
            <a:r>
              <a:rPr lang="hu-HU" sz="2800" dirty="0" smtClean="0"/>
              <a:t>kikötők építése</a:t>
            </a:r>
          </a:p>
          <a:p>
            <a:pPr lvl="1"/>
            <a:r>
              <a:rPr lang="hu-HU" sz="2800" dirty="0"/>
              <a:t>f</a:t>
            </a:r>
            <a:r>
              <a:rPr lang="hu-HU" sz="2800" dirty="0" smtClean="0"/>
              <a:t>olyószabályozások</a:t>
            </a:r>
          </a:p>
          <a:p>
            <a:pPr lvl="1"/>
            <a:endParaRPr lang="hu-HU" sz="2800" dirty="0"/>
          </a:p>
          <a:p>
            <a:r>
              <a:rPr lang="hu-HU" sz="3200" dirty="0" smtClean="0"/>
              <a:t>Kórházak építése</a:t>
            </a:r>
          </a:p>
          <a:p>
            <a:endParaRPr lang="hu-HU" sz="3200" dirty="0"/>
          </a:p>
          <a:p>
            <a:r>
              <a:rPr lang="hu-HU" sz="3200" dirty="0" smtClean="0"/>
              <a:t>Szemétszállítás</a:t>
            </a:r>
          </a:p>
          <a:p>
            <a:endParaRPr lang="hu-HU" sz="3200" dirty="0"/>
          </a:p>
          <a:p>
            <a:r>
              <a:rPr lang="hu-HU" sz="3200" dirty="0" smtClean="0"/>
              <a:t>Közművek kiépítése</a:t>
            </a:r>
          </a:p>
          <a:p>
            <a:pPr lvl="1"/>
            <a:r>
              <a:rPr lang="hu-HU" sz="2800" dirty="0" smtClean="0"/>
              <a:t>csatornázás</a:t>
            </a:r>
          </a:p>
          <a:p>
            <a:pPr lvl="1"/>
            <a:r>
              <a:rPr lang="hu-HU" sz="2800" dirty="0" smtClean="0"/>
              <a:t>szennyvízelvezetés</a:t>
            </a:r>
          </a:p>
          <a:p>
            <a:pPr lvl="1"/>
            <a:r>
              <a:rPr lang="hu-HU" sz="2800" dirty="0" smtClean="0"/>
              <a:t>közvilágítás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40156" y="6559322"/>
            <a:ext cx="59038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100" dirty="0">
                <a:hlinkClick r:id="rId2"/>
              </a:rPr>
              <a:t>https://</a:t>
            </a:r>
            <a:r>
              <a:rPr lang="hu-HU" sz="1100" dirty="0" smtClean="0">
                <a:hlinkClick r:id="rId2"/>
              </a:rPr>
              <a:t>upload.wikimedia.org/wikipedia/commons/0/0b/Budapest_andrassy_ut_1875.jpg</a:t>
            </a:r>
            <a:r>
              <a:rPr lang="hu-HU" sz="1100" dirty="0" smtClean="0"/>
              <a:t>  </a:t>
            </a:r>
            <a:endParaRPr lang="hu-HU" sz="11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07" y="-291548"/>
            <a:ext cx="5237493" cy="682919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294783" y="502135"/>
            <a:ext cx="260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Az Andrássy út 1875 körül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6429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72278"/>
            <a:ext cx="7886700" cy="795131"/>
          </a:xfrm>
        </p:spPr>
        <p:txBody>
          <a:bodyPr>
            <a:normAutofit/>
          </a:bodyPr>
          <a:lstStyle/>
          <a:p>
            <a:pPr algn="ctr"/>
            <a:r>
              <a:rPr lang="hu-HU" sz="4000" dirty="0" smtClean="0">
                <a:latin typeface="+mn-lt"/>
              </a:rPr>
              <a:t>A Szent János kórház egyik épülete</a:t>
            </a:r>
            <a:endParaRPr lang="hu-HU" sz="4000" dirty="0">
              <a:latin typeface="+mn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6604084"/>
            <a:ext cx="914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50" dirty="0">
                <a:hlinkClick r:id="rId2"/>
              </a:rPr>
              <a:t>https://upload.wikimedia.org/wikipedia/commons/5/59/Szent_J%C3%A1nos_K%C3%B3rh%C3%A1z%2C_Ortop%C3%A9diai_Oszt%C3%A1ly_-_</a:t>
            </a:r>
            <a:r>
              <a:rPr lang="hu-HU" sz="1050" dirty="0" smtClean="0">
                <a:hlinkClick r:id="rId2"/>
              </a:rPr>
              <a:t>panoramio.jpg</a:t>
            </a:r>
            <a:r>
              <a:rPr lang="hu-HU" sz="1050" dirty="0" smtClean="0"/>
              <a:t> </a:t>
            </a:r>
            <a:endParaRPr lang="hu-HU" sz="105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8908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Az életszínvonal változása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825624"/>
            <a:ext cx="9144000" cy="50323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00FF"/>
                </a:solidFill>
              </a:rPr>
              <a:t>Javuló élelmezés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dirty="0" smtClean="0">
                <a:cs typeface="Arial" panose="020B0604020202020204" pitchFamily="34" charset="0"/>
              </a:rPr>
              <a:t>m</a:t>
            </a:r>
            <a:r>
              <a:rPr lang="hu-HU" dirty="0" smtClean="0"/>
              <a:t>egszűnt az éhezés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hu-HU" dirty="0" smtClean="0"/>
              <a:t>népességnövekedés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8000"/>
                </a:solidFill>
              </a:rPr>
              <a:t>Lakásméret és komfort lassú növekedése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t</a:t>
            </a:r>
            <a:r>
              <a:rPr lang="hu-HU" dirty="0" smtClean="0"/>
              <a:t>ársadalmi rétegenként igen eltérő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e</a:t>
            </a:r>
            <a:r>
              <a:rPr lang="hu-HU" dirty="0" smtClean="0"/>
              <a:t>gyre több lakásban </a:t>
            </a:r>
            <a:r>
              <a:rPr lang="hu-HU" dirty="0" err="1" smtClean="0"/>
              <a:t>wc</a:t>
            </a:r>
            <a:r>
              <a:rPr lang="hu-HU" dirty="0" smtClean="0"/>
              <a:t> és zuhanyzó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FF0000"/>
                </a:solidFill>
              </a:rPr>
              <a:t>Higiéniai és egészségügyi viszonyok fejlődése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t</a:t>
            </a:r>
            <a:r>
              <a:rPr lang="hu-HU" dirty="0" smtClean="0"/>
              <a:t>isztálkodási és ruhaváltási </a:t>
            </a:r>
            <a:r>
              <a:rPr lang="hu-HU" dirty="0"/>
              <a:t>s</a:t>
            </a:r>
            <a:r>
              <a:rPr lang="hu-HU" dirty="0" smtClean="0"/>
              <a:t>zokások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c</a:t>
            </a:r>
            <a:r>
              <a:rPr lang="hu-HU" dirty="0" smtClean="0"/>
              <a:t>sökkenő halálozás, növekvő átlagéletkor, kevesebb járvány</a:t>
            </a:r>
          </a:p>
          <a:p>
            <a:pPr>
              <a:lnSpc>
                <a:spcPct val="150000"/>
              </a:lnSpc>
            </a:pPr>
            <a:r>
              <a:rPr lang="hu-HU" dirty="0" smtClean="0"/>
              <a:t>Hétköznapi ruha mellett ünnepi öltözet, vidéken népviselet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0610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Növekvő szabadidő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90689"/>
            <a:ext cx="8515350" cy="51673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FF0000"/>
                </a:solidFill>
              </a:rPr>
              <a:t>Munkásság számára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n</a:t>
            </a:r>
            <a:r>
              <a:rPr lang="hu-HU" dirty="0" smtClean="0"/>
              <a:t>api 8 órás munkaidő + szabad vasárnap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8000"/>
                </a:solidFill>
              </a:rPr>
              <a:t>Középréteg és alkalmazottak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f</a:t>
            </a:r>
            <a:r>
              <a:rPr lang="hu-HU" dirty="0" smtClean="0"/>
              <a:t>izetett szabadság is járt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00FF"/>
                </a:solidFill>
              </a:rPr>
              <a:t>Változatos szabadidőtöltés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m</a:t>
            </a:r>
            <a:r>
              <a:rPr lang="hu-HU" dirty="0" smtClean="0"/>
              <a:t>ozi, színház, könyv- és újságolvasás, sport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f</a:t>
            </a:r>
            <a:r>
              <a:rPr lang="hu-HU" dirty="0" smtClean="0"/>
              <a:t>oci: szórakozás, tömegsport, hivatás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800000"/>
                </a:solidFill>
              </a:rPr>
              <a:t>Utazás tömegessé válása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b</a:t>
            </a:r>
            <a:r>
              <a:rPr lang="hu-HU" dirty="0" smtClean="0"/>
              <a:t>elföld: Balaton, Tátra, Abbázia</a:t>
            </a:r>
          </a:p>
          <a:p>
            <a:pPr lvl="1">
              <a:lnSpc>
                <a:spcPct val="120000"/>
              </a:lnSpc>
            </a:pPr>
            <a:r>
              <a:rPr lang="hu-HU" dirty="0"/>
              <a:t>k</a:t>
            </a:r>
            <a:r>
              <a:rPr lang="hu-HU" dirty="0" smtClean="0"/>
              <a:t>ülföld: Párizs, Róma, Velence, Alpok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17885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94751" cy="651763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-177249" y="658100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050" dirty="0">
                <a:hlinkClick r:id="rId3"/>
              </a:rPr>
              <a:t>https://dspace.oszk.hu/handle/123456789/103428</a:t>
            </a:r>
            <a:r>
              <a:rPr lang="hu-HU" sz="1050" dirty="0" smtClean="0">
                <a:hlinkClick r:id="rId3"/>
              </a:rPr>
              <a:t>#</a:t>
            </a:r>
            <a:r>
              <a:rPr lang="hu-HU" sz="1050" dirty="0" smtClean="0"/>
              <a:t> </a:t>
            </a:r>
            <a:endParaRPr lang="hu-HU" sz="1050" dirty="0"/>
          </a:p>
        </p:txBody>
      </p:sp>
      <p:sp>
        <p:nvSpPr>
          <p:cNvPr id="5" name="Téglalap 4"/>
          <p:cNvSpPr/>
          <p:nvPr/>
        </p:nvSpPr>
        <p:spPr>
          <a:xfrm>
            <a:off x="4214192" y="6578164"/>
            <a:ext cx="49298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050" dirty="0">
                <a:hlinkClick r:id="rId4"/>
              </a:rPr>
              <a:t>https://</a:t>
            </a:r>
            <a:r>
              <a:rPr lang="hu-HU" sz="1050" dirty="0" smtClean="0">
                <a:hlinkClick r:id="rId4"/>
              </a:rPr>
              <a:t>upload.wikimedia.org/wikipedia/commons/6/60/1913_FTC_PLAK%C3%81T.jpg</a:t>
            </a:r>
            <a:r>
              <a:rPr lang="hu-HU" sz="1050" dirty="0" smtClean="0"/>
              <a:t> </a:t>
            </a:r>
            <a:endParaRPr lang="hu-HU" sz="105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013" y="0"/>
            <a:ext cx="4328700" cy="65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28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67866"/>
          </a:xfrm>
        </p:spPr>
        <p:txBody>
          <a:bodyPr/>
          <a:lstStyle/>
          <a:p>
            <a:pPr algn="ctr"/>
            <a:r>
              <a:rPr lang="hu-HU" dirty="0" smtClean="0">
                <a:latin typeface="+mn-lt"/>
              </a:rPr>
              <a:t>Abbáziai fürdőház 1900 körül</a:t>
            </a:r>
            <a:endParaRPr lang="hu-HU" dirty="0">
              <a:latin typeface="+mn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641045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hlinkClick r:id="rId2"/>
              </a:rPr>
              <a:t>https://</a:t>
            </a:r>
            <a:r>
              <a:rPr lang="hu-HU" sz="1200" dirty="0" smtClean="0">
                <a:hlinkClick r:id="rId2"/>
              </a:rPr>
              <a:t>upload.wikimedia.org/wikipedia/commons/e/ef/Abbazia_Slatina-Promenade_um_1900.jpg</a:t>
            </a:r>
            <a:r>
              <a:rPr lang="hu-HU" sz="1200" dirty="0" smtClean="0"/>
              <a:t> </a:t>
            </a:r>
            <a:endParaRPr lang="hu-HU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265" y="1332992"/>
            <a:ext cx="9107606" cy="49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38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</TotalTime>
  <Words>646</Words>
  <Application>Microsoft Office PowerPoint</Application>
  <PresentationFormat>Diavetítés a képernyőre (4:3 oldalarány)</PresentationFormat>
  <Paragraphs>136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A polgárosodás és az életszínvonal változása</vt:lpstr>
      <vt:lpstr>Népiskolai törvény (1868)</vt:lpstr>
      <vt:lpstr>Állami intézkedések</vt:lpstr>
      <vt:lpstr>Állami intézkedések</vt:lpstr>
      <vt:lpstr>A Szent János kórház egyik épülete</vt:lpstr>
      <vt:lpstr>Az életszínvonal változása</vt:lpstr>
      <vt:lpstr>Növekvő szabadidő</vt:lpstr>
      <vt:lpstr>PowerPoint bemutató</vt:lpstr>
      <vt:lpstr>Abbáziai fürdőház 1900 körül</vt:lpstr>
      <vt:lpstr>Művelődés és művészetek</vt:lpstr>
      <vt:lpstr>Budapest, a „kávéváros”</vt:lpstr>
      <vt:lpstr>PowerPoint bemutató</vt:lpstr>
      <vt:lpstr>Művelődés és művészetek</vt:lpstr>
      <vt:lpstr>Építkezések</vt:lpstr>
      <vt:lpstr>A Magyar Állami Földtani Intézet</vt:lpstr>
      <vt:lpstr>Budapest világvárossá fejlődése</vt:lpstr>
      <vt:lpstr>Budapest világvárossá fejlődése</vt:lpstr>
      <vt:lpstr>A Millennium</vt:lpstr>
      <vt:lpstr>PowerPoint bemutató</vt:lpstr>
      <vt:lpstr>A Millennium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boldog békeidők</dc:title>
  <dc:creator>Andor</dc:creator>
  <cp:lastModifiedBy>Dávid Andrea</cp:lastModifiedBy>
  <cp:revision>67</cp:revision>
  <dcterms:created xsi:type="dcterms:W3CDTF">2018-10-14T10:22:19Z</dcterms:created>
  <dcterms:modified xsi:type="dcterms:W3CDTF">2019-05-20T08:13:46Z</dcterms:modified>
</cp:coreProperties>
</file>