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9" r:id="rId6"/>
    <p:sldId id="259" r:id="rId7"/>
    <p:sldId id="261" r:id="rId8"/>
    <p:sldId id="262" r:id="rId9"/>
    <p:sldId id="27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54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44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17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09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41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046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73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50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229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78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96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72E11-230E-4424-9941-37BD6BA68C56}" type="datetimeFigureOut">
              <a:rPr lang="hu-HU" smtClean="0"/>
              <a:t>2019.05.20.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CBC2-B3AD-482C-BC48-64A007AE8C8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087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5/51/David_schwarz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upload.wikimedia.org/wikipedia/commons/1/10/SchwarzAirship.jpg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egy.hu/program/a-weiss-manfred-csalad-film-8257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upload.wikimedia.org/wikipedia/commons/a/ae/Hungarian_Gypsies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kivandorlasblog.files.wordpress.com/2014/02/tomcsanyi_pic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upload.wikimedia.org/wikipedia/commons/0/0c/Ausztria-Magyarorsz%C3%A1g_nemzetis%C3%A9gei.sv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Demográfiai viszonyok, nemzetiségek</a:t>
            </a:r>
            <a:r>
              <a:rPr lang="hu-HU" smtClean="0"/>
              <a:t>, emancipáció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3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+mn-lt"/>
              </a:rPr>
              <a:t>Asszimiláció (beolvadás)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 bevándorlók 1-2 generáció alatt beolvadtak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Az asszimiláció fő színtere a főváros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m</a:t>
            </a:r>
            <a:r>
              <a:rPr lang="hu-HU" dirty="0" smtClean="0"/>
              <a:t>agyarrá váltak, de kultúrájukat igyekeztek megőrizni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n</a:t>
            </a:r>
            <a:r>
              <a:rPr lang="hu-HU" dirty="0" smtClean="0"/>
              <a:t>émetek, szlovákok, ruszinok, zsidók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nemzetiségi tömbök területén nem volt beolvadás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752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+mn-lt"/>
              </a:rPr>
              <a:t>A zsidóság emancipációja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4"/>
            <a:ext cx="9144000" cy="503237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00FF"/>
                </a:solidFill>
              </a:rPr>
              <a:t>1867.: izraelita vallású magyar zsidók egyenjogúsítása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8000"/>
                </a:solidFill>
              </a:rPr>
              <a:t>1895</a:t>
            </a:r>
            <a:r>
              <a:rPr lang="hu-HU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hu-HU" dirty="0" smtClean="0">
                <a:solidFill>
                  <a:srgbClr val="008000"/>
                </a:solidFill>
              </a:rPr>
              <a:t>: az izraelita vallás egyenjogúsítása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zsidóság száma gyorsan nőtt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t</a:t>
            </a:r>
            <a:r>
              <a:rPr lang="hu-HU" dirty="0" smtClean="0"/>
              <a:t>ermészetes szaporulat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b</a:t>
            </a:r>
            <a:r>
              <a:rPr lang="hu-HU" dirty="0" smtClean="0"/>
              <a:t>evándorlás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Nagy részük asszimilálódott (pl. nevek magyarosítása)</a:t>
            </a:r>
          </a:p>
        </p:txBody>
      </p:sp>
    </p:spTree>
    <p:extLst>
      <p:ext uri="{BB962C8B-B14F-4D97-AF65-F5344CB8AC3E}">
        <p14:creationId xmlns:p14="http://schemas.microsoft.com/office/powerpoint/2010/main" val="4200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6375"/>
          </a:xfrm>
        </p:spPr>
        <p:txBody>
          <a:bodyPr/>
          <a:lstStyle/>
          <a:p>
            <a:pPr algn="ctr"/>
            <a:r>
              <a:rPr lang="hu-HU" dirty="0" smtClean="0">
                <a:latin typeface="+mn-lt"/>
              </a:rPr>
              <a:t>Schwarz Dávid (1850-1897)</a:t>
            </a:r>
            <a:endParaRPr lang="hu-HU" dirty="0">
              <a:latin typeface="+mn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5446" y="1713769"/>
            <a:ext cx="6096000" cy="457200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0" y="1091013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dirty="0" smtClean="0"/>
              <a:t>A </a:t>
            </a:r>
            <a:r>
              <a:rPr lang="hu-HU" sz="2000" dirty="0"/>
              <a:t>merev szerkezetű, könnyűfémből készült, kormányozható léghajó </a:t>
            </a:r>
            <a:r>
              <a:rPr lang="hu-HU" sz="2000" dirty="0" smtClean="0"/>
              <a:t>feltalálója.</a:t>
            </a:r>
            <a:endParaRPr lang="hu-HU" sz="2000" dirty="0"/>
          </a:p>
        </p:txBody>
      </p:sp>
      <p:sp>
        <p:nvSpPr>
          <p:cNvPr id="3" name="Téglalap 2"/>
          <p:cNvSpPr/>
          <p:nvPr/>
        </p:nvSpPr>
        <p:spPr>
          <a:xfrm>
            <a:off x="167680" y="5949280"/>
            <a:ext cx="2604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upload.wikimedia.org/wikipedia/commons/5/51/David_schwarz.jpg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754" y="2074985"/>
            <a:ext cx="2604120" cy="384956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2935446" y="5949280"/>
            <a:ext cx="609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5"/>
              </a:rPr>
              <a:t>https://</a:t>
            </a:r>
            <a:r>
              <a:rPr lang="hu-HU" sz="1200" dirty="0" smtClean="0">
                <a:hlinkClick r:id="rId5"/>
              </a:rPr>
              <a:t>upload.wikimedia.org/wikipedia/commons/1/10/SchwarzAirship.jpg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402769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solidFill>
                  <a:prstClr val="black"/>
                </a:solidFill>
                <a:latin typeface="Calibri" panose="020F0502020204030204"/>
              </a:rPr>
              <a:t>A zsidóság emancipációja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69" y="1677868"/>
            <a:ext cx="9144000" cy="4351338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prstClr val="black"/>
                </a:solidFill>
              </a:rPr>
              <a:t>Kiskereskedelemből, kisiparból és hivatali munkából éltek</a:t>
            </a:r>
          </a:p>
          <a:p>
            <a:pPr lvl="0">
              <a:lnSpc>
                <a:spcPct val="150000"/>
              </a:lnSpc>
            </a:pPr>
            <a:r>
              <a:rPr lang="hu-HU" dirty="0">
                <a:solidFill>
                  <a:prstClr val="black"/>
                </a:solidFill>
              </a:rPr>
              <a:t>Sokan gazdag nagypolgárokká váltak</a:t>
            </a:r>
          </a:p>
          <a:p>
            <a:pPr lvl="0">
              <a:lnSpc>
                <a:spcPct val="150000"/>
              </a:lnSpc>
            </a:pPr>
            <a:r>
              <a:rPr lang="hu-HU" dirty="0">
                <a:solidFill>
                  <a:prstClr val="black"/>
                </a:solidFill>
              </a:rPr>
              <a:t>Értelmiségi pályát is sokan választottak</a:t>
            </a:r>
          </a:p>
          <a:p>
            <a:pPr lvl="1">
              <a:lnSpc>
                <a:spcPct val="150000"/>
              </a:lnSpc>
            </a:pPr>
            <a:r>
              <a:rPr lang="hu-HU" dirty="0" smtClean="0">
                <a:solidFill>
                  <a:prstClr val="black"/>
                </a:solidFill>
              </a:rPr>
              <a:t>az </a:t>
            </a:r>
            <a:r>
              <a:rPr lang="hu-HU" dirty="0">
                <a:solidFill>
                  <a:prstClr val="black"/>
                </a:solidFill>
              </a:rPr>
              <a:t>egyetemeken az ötszöröse volt a számuk az országos </a:t>
            </a:r>
            <a:r>
              <a:rPr lang="hu-HU" dirty="0" smtClean="0">
                <a:solidFill>
                  <a:prstClr val="black"/>
                </a:solidFill>
              </a:rPr>
              <a:t>aránynak</a:t>
            </a:r>
          </a:p>
          <a:p>
            <a:pPr lvl="1">
              <a:lnSpc>
                <a:spcPct val="150000"/>
              </a:lnSpc>
            </a:pPr>
            <a:r>
              <a:rPr lang="hu-HU" dirty="0">
                <a:solidFill>
                  <a:prstClr val="black"/>
                </a:solidFill>
              </a:rPr>
              <a:t>orvos, ügyvéd, színész, </a:t>
            </a:r>
            <a:r>
              <a:rPr lang="hu-HU" dirty="0" smtClean="0">
                <a:solidFill>
                  <a:prstClr val="black"/>
                </a:solidFill>
              </a:rPr>
              <a:t>újságíró</a:t>
            </a:r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200525"/>
            <a:ext cx="4514850" cy="265747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279052" y="6208879"/>
            <a:ext cx="3580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dirty="0" smtClean="0"/>
              <a:t>Weiss Manfréd és gyára Budapesten</a:t>
            </a:r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457200" y="653517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www.jegy.hu/program/a-weiss-manfred-csalad-film-82572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3337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+mn-lt"/>
              </a:rPr>
              <a:t>A zsidóság emancipációja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 zsidóellenesség az európai átlaghoz képest kisebb mértékű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városi kispolgári réteget jellemezte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dirty="0" smtClean="0"/>
              <a:t>versenytársak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kormányzat ellene volt az antiszemita megnyilvánulásoknak (pl. </a:t>
            </a:r>
            <a:r>
              <a:rPr lang="hu-HU" dirty="0" err="1" smtClean="0"/>
              <a:t>tiszaeszlári</a:t>
            </a:r>
            <a:r>
              <a:rPr lang="hu-HU" dirty="0" smtClean="0"/>
              <a:t> per)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11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>
                <a:latin typeface="+mn-lt"/>
              </a:rPr>
              <a:t>A cigányság helyzete</a:t>
            </a:r>
            <a:endParaRPr lang="hu-HU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563758"/>
            <a:ext cx="9144000" cy="49695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A dualizmus korában sokan átvették a magyar nyelvet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 népszámlálás az anyanyelvre kérdezett rá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s</a:t>
            </a:r>
            <a:r>
              <a:rPr lang="hu-HU" dirty="0" smtClean="0"/>
              <a:t>zámukat nehéz volt meghatározni (kb. 300 000 fő)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Számuk a bevándorlás miatt nőtt (Románia felől)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Csökkent a vándorcigányok száma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Nőtt a letelepedettek száma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Megélhetés: ipari és alkalmi munka, </a:t>
            </a:r>
            <a:r>
              <a:rPr lang="hu-HU" dirty="0" err="1" smtClean="0"/>
              <a:t>lókereskedelem</a:t>
            </a:r>
            <a:endParaRPr lang="hu-HU" dirty="0" smtClean="0"/>
          </a:p>
          <a:p>
            <a:pPr>
              <a:lnSpc>
                <a:spcPct val="150000"/>
              </a:lnSpc>
            </a:pPr>
            <a:r>
              <a:rPr lang="hu-HU" dirty="0" smtClean="0"/>
              <a:t>Felzárkózás: bevonás az oktatásba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009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95534" y="6381328"/>
            <a:ext cx="83497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2"/>
              </a:rPr>
              <a:t>https://</a:t>
            </a:r>
            <a:r>
              <a:rPr lang="hu-HU" sz="1200" dirty="0" smtClean="0">
                <a:hlinkClick r:id="rId2"/>
              </a:rPr>
              <a:t>upload.wikimedia.org/wikipedia/commons/a/ae/Hungarian_Gypsies.jpg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5" y="260648"/>
            <a:ext cx="8349751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9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smtClean="0">
                <a:solidFill>
                  <a:srgbClr val="0000FF"/>
                </a:solidFill>
              </a:rPr>
              <a:t>1868-as</a:t>
            </a:r>
            <a:r>
              <a:rPr lang="hu-HU" dirty="0" smtClean="0"/>
              <a:t> nemzetiségi törvény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97152"/>
          </a:xfrm>
        </p:spPr>
        <p:txBody>
          <a:bodyPr>
            <a:normAutofit fontScale="92500"/>
          </a:bodyPr>
          <a:lstStyle/>
          <a:p>
            <a:r>
              <a:rPr lang="hu-HU" dirty="0" smtClean="0"/>
              <a:t>A kiegyezés után is a nemzetállam kiépítése volt a cél</a:t>
            </a:r>
          </a:p>
          <a:p>
            <a:r>
              <a:rPr lang="hu-HU" dirty="0" smtClean="0"/>
              <a:t>Egy politikai nemzet létezik, így elutasították: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területi autonómiát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 nemzetiségek kollektív jogait</a:t>
            </a:r>
          </a:p>
          <a:p>
            <a:r>
              <a:rPr lang="hu-HU" dirty="0" smtClean="0"/>
              <a:t>A törvény biztosította a széles körű anyanyelvhasználatot</a:t>
            </a:r>
          </a:p>
          <a:p>
            <a:pPr lvl="1"/>
            <a:r>
              <a:rPr lang="hu-HU" dirty="0"/>
              <a:t>a</a:t>
            </a:r>
            <a:r>
              <a:rPr lang="hu-HU" dirty="0" smtClean="0"/>
              <a:t>lsó- és középfokon az iskolákban, bíróságokon</a:t>
            </a:r>
          </a:p>
          <a:p>
            <a:pPr lvl="1"/>
            <a:r>
              <a:rPr lang="hu-HU" dirty="0"/>
              <a:t>t</a:t>
            </a:r>
            <a:r>
              <a:rPr lang="hu-HU" dirty="0" smtClean="0"/>
              <a:t>emplomokban</a:t>
            </a:r>
          </a:p>
          <a:p>
            <a:pPr lvl="1"/>
            <a:r>
              <a:rPr lang="hu-HU" dirty="0"/>
              <a:t>t</a:t>
            </a:r>
            <a:r>
              <a:rPr lang="hu-HU" dirty="0" smtClean="0"/>
              <a:t>elepüléseken, ahol a nemzetiségi lakossági arány 20% feletti</a:t>
            </a:r>
          </a:p>
        </p:txBody>
      </p:sp>
    </p:spTree>
    <p:extLst>
      <p:ext uri="{BB962C8B-B14F-4D97-AF65-F5344CB8AC3E}">
        <p14:creationId xmlns:p14="http://schemas.microsoft.com/office/powerpoint/2010/main" val="98479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Demográfiai robbanás és kivándorlás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0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dirty="0" smtClean="0"/>
              <a:t>Népességnövekedés az 1880-as évektől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 fejlett vidékektől indulva az elmaradott régiókig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1880-tól tízévente népszámlálás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Az ország lakossága harmadával nőtt 1914-ig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j</a:t>
            </a:r>
            <a:r>
              <a:rPr lang="hu-HU" dirty="0" smtClean="0"/>
              <a:t>obb életkörülmények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h</a:t>
            </a:r>
            <a:r>
              <a:rPr lang="hu-HU" dirty="0" smtClean="0"/>
              <a:t>igiéniai és egészségügyi viszonyok javulása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9060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népesség vándorlása (migráció)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Belső vándorlás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f</a:t>
            </a:r>
            <a:r>
              <a:rPr lang="hu-HU" dirty="0" smtClean="0"/>
              <a:t>alvakból a városokba, főleg Budapestre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00FF"/>
                </a:solidFill>
              </a:rPr>
              <a:t>Kivándorlás (emigráció)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f</a:t>
            </a:r>
            <a:r>
              <a:rPr lang="hu-HU" dirty="0" smtClean="0"/>
              <a:t>őleg az Amerikai Egyesült Államokba</a:t>
            </a:r>
          </a:p>
          <a:p>
            <a:pPr lvl="1">
              <a:lnSpc>
                <a:spcPct val="150000"/>
              </a:lnSpc>
            </a:pPr>
            <a:r>
              <a:rPr lang="hu-HU" dirty="0" smtClean="0"/>
              <a:t>1914-ig 1,5 millió ember ment el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s</a:t>
            </a:r>
            <a:r>
              <a:rPr lang="hu-HU" dirty="0" smtClean="0"/>
              <a:t>okan a Felvidékről és Kárpátaljáról</a:t>
            </a:r>
          </a:p>
          <a:p>
            <a:pPr lvl="2">
              <a:lnSpc>
                <a:spcPct val="150000"/>
              </a:lnSpc>
            </a:pPr>
            <a:r>
              <a:rPr lang="hu-HU" dirty="0"/>
              <a:t>n</a:t>
            </a:r>
            <a:r>
              <a:rPr lang="hu-HU" dirty="0" smtClean="0"/>
              <a:t>övekvő népesség, de kedvezőtlen mg-i adottságok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9203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4380"/>
            <a:ext cx="9144000" cy="5524888"/>
          </a:xfrm>
          <a:prstGeom prst="rect">
            <a:avLst/>
          </a:prstGeom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540"/>
          </a:xfrm>
        </p:spPr>
        <p:txBody>
          <a:bodyPr>
            <a:noAutofit/>
          </a:bodyPr>
          <a:lstStyle/>
          <a:p>
            <a:r>
              <a:rPr lang="hu-HU" dirty="0"/>
              <a:t>Pénzküldő </a:t>
            </a:r>
            <a:r>
              <a:rPr lang="hu-HU" dirty="0" smtClean="0"/>
              <a:t>szelvény</a:t>
            </a:r>
            <a:endParaRPr lang="hu-HU" dirty="0"/>
          </a:p>
        </p:txBody>
      </p:sp>
      <p:sp>
        <p:nvSpPr>
          <p:cNvPr id="2" name="Téglalap 1"/>
          <p:cNvSpPr/>
          <p:nvPr/>
        </p:nvSpPr>
        <p:spPr>
          <a:xfrm>
            <a:off x="457200" y="6438006"/>
            <a:ext cx="8229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3"/>
              </a:rPr>
              <a:t>https://</a:t>
            </a:r>
            <a:r>
              <a:rPr lang="hu-HU" sz="1200" dirty="0" smtClean="0">
                <a:hlinkClick r:id="rId3"/>
              </a:rPr>
              <a:t>kivandorlasblog.files.wordpress.com/2014/02/tomcsanyi_pic.png</a:t>
            </a:r>
            <a:r>
              <a:rPr lang="hu-HU" sz="1200" dirty="0" smtClean="0"/>
              <a:t> 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125483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népesség vándorlása (migráció)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9900"/>
                </a:solidFill>
              </a:rPr>
              <a:t>Bevándorlás (</a:t>
            </a:r>
            <a:r>
              <a:rPr lang="hu-HU" dirty="0" err="1" smtClean="0">
                <a:solidFill>
                  <a:srgbClr val="009900"/>
                </a:solidFill>
              </a:rPr>
              <a:t>immigráció</a:t>
            </a:r>
            <a:r>
              <a:rPr lang="hu-HU" dirty="0" smtClean="0">
                <a:solidFill>
                  <a:srgbClr val="009900"/>
                </a:solidFill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n</a:t>
            </a:r>
            <a:r>
              <a:rPr lang="hu-HU" dirty="0" smtClean="0"/>
              <a:t>émet és cseh szakmunkások érkeztek nyugatról</a:t>
            </a:r>
          </a:p>
          <a:p>
            <a:pPr lvl="2">
              <a:lnSpc>
                <a:spcPct val="150000"/>
              </a:lnSpc>
            </a:pPr>
            <a:r>
              <a:rPr lang="hu-HU" dirty="0"/>
              <a:t>k</a:t>
            </a:r>
            <a:r>
              <a:rPr lang="hu-HU" dirty="0" smtClean="0"/>
              <a:t>b. 100 000 fő (a fejlett ipar munkaerő-szükséglete miatt)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t</a:t>
            </a:r>
            <a:r>
              <a:rPr lang="hu-HU" dirty="0" smtClean="0"/>
              <a:t>öbb 100 000 fő zsidó érkezett Galíciából</a:t>
            </a:r>
          </a:p>
          <a:p>
            <a:pPr lvl="2">
              <a:lnSpc>
                <a:spcPct val="150000"/>
              </a:lnSpc>
            </a:pPr>
            <a:r>
              <a:rPr lang="hu-HU" dirty="0" smtClean="0"/>
              <a:t>az üldöztetések miatt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0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magyarok és a nemzetiségek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0000FF"/>
                </a:solidFill>
              </a:rPr>
              <a:t>A magyar vezető réteg céljai</a:t>
            </a:r>
          </a:p>
          <a:p>
            <a:pPr lvl="1"/>
            <a:r>
              <a:rPr lang="hu-HU" dirty="0" smtClean="0"/>
              <a:t>nemzetállam kiépítése</a:t>
            </a:r>
          </a:p>
          <a:p>
            <a:pPr lvl="1"/>
            <a:r>
              <a:rPr lang="hu-HU" dirty="0"/>
              <a:t>n</a:t>
            </a:r>
            <a:r>
              <a:rPr lang="hu-HU" dirty="0" smtClean="0"/>
              <a:t>emzetiségek asszimilálása</a:t>
            </a:r>
          </a:p>
          <a:p>
            <a:pPr lvl="2"/>
            <a:r>
              <a:rPr lang="hu-HU" dirty="0"/>
              <a:t>m</a:t>
            </a:r>
            <a:r>
              <a:rPr lang="hu-HU" dirty="0" smtClean="0"/>
              <a:t>agyar nyelv tanítása a nemzetiségi elemi iskolákban</a:t>
            </a:r>
          </a:p>
          <a:p>
            <a:pPr lvl="2"/>
            <a:r>
              <a:rPr lang="hu-HU" dirty="0"/>
              <a:t>n</a:t>
            </a:r>
            <a:r>
              <a:rPr lang="hu-HU" dirty="0" smtClean="0"/>
              <a:t>emzetiségi középiskolák bezárása</a:t>
            </a:r>
          </a:p>
          <a:p>
            <a:pPr lvl="2"/>
            <a:r>
              <a:rPr lang="hu-HU" dirty="0"/>
              <a:t>n</a:t>
            </a:r>
            <a:r>
              <a:rPr lang="hu-HU" dirty="0" smtClean="0"/>
              <a:t>emzetiségi egyetemek alapításának megakadályozása</a:t>
            </a: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rgbClr val="0000FF"/>
                </a:solidFill>
              </a:rPr>
              <a:t>A XIX. század 2. felében nőtt a magyarság aránya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demográfiai robbanás</a:t>
            </a:r>
          </a:p>
          <a:p>
            <a:pPr lvl="1">
              <a:lnSpc>
                <a:spcPct val="110000"/>
              </a:lnSpc>
            </a:pPr>
            <a:r>
              <a:rPr lang="hu-HU" dirty="0"/>
              <a:t>kisebb arányú kivándorlás (1/3 magyar – 2/3 nemz</a:t>
            </a:r>
            <a:r>
              <a:rPr lang="hu-HU" dirty="0" smtClean="0"/>
              <a:t>.)</a:t>
            </a:r>
          </a:p>
          <a:p>
            <a:pPr lvl="1">
              <a:lnSpc>
                <a:spcPct val="110000"/>
              </a:lnSpc>
            </a:pPr>
            <a:r>
              <a:rPr lang="hu-HU" dirty="0" smtClean="0"/>
              <a:t>asszimiláció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79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magyarok és a nemzetiségek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4116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A nemzetiségek sérelmei, passzív ellenállása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t</a:t>
            </a:r>
            <a:r>
              <a:rPr lang="hu-HU" dirty="0" smtClean="0"/>
              <a:t>iltakoztak az 1868-as törvény megsértése miatt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c</a:t>
            </a:r>
            <a:r>
              <a:rPr lang="hu-HU" dirty="0" smtClean="0"/>
              <a:t>éljuk a megyei szintű területi autonómia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 XX. század elején: a Monarchia föderatív állam legyen</a:t>
            </a:r>
          </a:p>
          <a:p>
            <a:pPr>
              <a:lnSpc>
                <a:spcPct val="150000"/>
              </a:lnSpc>
            </a:pPr>
            <a:r>
              <a:rPr lang="hu-HU" dirty="0" smtClean="0">
                <a:solidFill>
                  <a:srgbClr val="FF0000"/>
                </a:solidFill>
              </a:rPr>
              <a:t>Elszakadási törekvések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a</a:t>
            </a:r>
            <a:r>
              <a:rPr lang="hu-HU" dirty="0" smtClean="0"/>
              <a:t>nyaországi támogatás: szerbek, románok</a:t>
            </a:r>
          </a:p>
          <a:p>
            <a:pPr lvl="1">
              <a:lnSpc>
                <a:spcPct val="150000"/>
              </a:lnSpc>
            </a:pPr>
            <a:r>
              <a:rPr lang="hu-HU" dirty="0"/>
              <a:t>r</a:t>
            </a:r>
            <a:r>
              <a:rPr lang="hu-HU" dirty="0" smtClean="0"/>
              <a:t>okon nép (cseh) támogatása: szlovákok</a:t>
            </a:r>
          </a:p>
          <a:p>
            <a:pPr>
              <a:lnSpc>
                <a:spcPct val="150000"/>
              </a:lnSpc>
            </a:pPr>
            <a:r>
              <a:rPr lang="hu-HU" dirty="0" smtClean="0"/>
              <a:t>Erősödő nemzetiségi polgárság és értelmiség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72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453336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hlinkClick r:id="rId2"/>
              </a:rPr>
              <a:t>https://</a:t>
            </a:r>
            <a:r>
              <a:rPr lang="hu-HU" sz="1200" dirty="0" smtClean="0">
                <a:hlinkClick r:id="rId2"/>
              </a:rPr>
              <a:t>upload.wikimedia.org/wikipedia/commons/0/0c/Ausztria-Magyarorsz%C3%A1g_nemzetis%C3%A9gei.svg</a:t>
            </a:r>
            <a:r>
              <a:rPr lang="hu-HU" sz="1200" dirty="0" smtClean="0"/>
              <a:t> </a:t>
            </a:r>
            <a:endParaRPr lang="hu-HU" sz="1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81012"/>
            <a:ext cx="76200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513</Words>
  <Application>Microsoft Office PowerPoint</Application>
  <PresentationFormat>Diavetítés a képernyőre (4:3 oldalarány)</PresentationFormat>
  <Paragraphs>93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Office-téma</vt:lpstr>
      <vt:lpstr>Demográfiai viszonyok, nemzetiségek, emancipáció</vt:lpstr>
      <vt:lpstr>Az 1868-as nemzetiségi törvény</vt:lpstr>
      <vt:lpstr>Demográfiai robbanás és kivándorlás</vt:lpstr>
      <vt:lpstr>A népesség vándorlása (migráció)</vt:lpstr>
      <vt:lpstr>Pénzküldő szelvény</vt:lpstr>
      <vt:lpstr>A népesség vándorlása (migráció)</vt:lpstr>
      <vt:lpstr>A magyarok és a nemzetiségek</vt:lpstr>
      <vt:lpstr>A magyarok és a nemzetiségek</vt:lpstr>
      <vt:lpstr>PowerPoint bemutató</vt:lpstr>
      <vt:lpstr>Asszimiláció (beolvadás)</vt:lpstr>
      <vt:lpstr>A zsidóság emancipációja</vt:lpstr>
      <vt:lpstr>Schwarz Dávid (1850-1897)</vt:lpstr>
      <vt:lpstr>A zsidóság emancipációja</vt:lpstr>
      <vt:lpstr>A zsidóság emancipációja</vt:lpstr>
      <vt:lpstr>A cigányság helyzete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Népesedési és nemzetiségi viszonyok alakulása</dc:title>
  <dc:creator>Kupás Andor</dc:creator>
  <cp:lastModifiedBy>Dávid Andrea</cp:lastModifiedBy>
  <cp:revision>35</cp:revision>
  <dcterms:created xsi:type="dcterms:W3CDTF">2018-09-26T06:54:50Z</dcterms:created>
  <dcterms:modified xsi:type="dcterms:W3CDTF">2019-05-20T08:12:49Z</dcterms:modified>
</cp:coreProperties>
</file>