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7" r:id="rId9"/>
    <p:sldId id="262" r:id="rId10"/>
    <p:sldId id="264" r:id="rId11"/>
    <p:sldId id="265" r:id="rId12"/>
    <p:sldId id="263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2B22-4210-4446-8FEC-BDE091EC7139}" type="datetimeFigureOut">
              <a:rPr lang="hu-HU" smtClean="0"/>
              <a:t>2019. 05. 16.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C72B-83A8-4D4A-B359-C9864A25E6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745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2B22-4210-4446-8FEC-BDE091EC7139}" type="datetimeFigureOut">
              <a:rPr lang="hu-HU" smtClean="0"/>
              <a:t>2019. 05. 16.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C72B-83A8-4D4A-B359-C9864A25E6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482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2B22-4210-4446-8FEC-BDE091EC7139}" type="datetimeFigureOut">
              <a:rPr lang="hu-HU" smtClean="0"/>
              <a:t>2019. 05. 16.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C72B-83A8-4D4A-B359-C9864A25E6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211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2B22-4210-4446-8FEC-BDE091EC7139}" type="datetimeFigureOut">
              <a:rPr lang="hu-HU" smtClean="0"/>
              <a:t>2019. 05. 16.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C72B-83A8-4D4A-B359-C9864A25E6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020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2B22-4210-4446-8FEC-BDE091EC7139}" type="datetimeFigureOut">
              <a:rPr lang="hu-HU" smtClean="0"/>
              <a:t>2019. 05. 16.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C72B-83A8-4D4A-B359-C9864A25E6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784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2B22-4210-4446-8FEC-BDE091EC7139}" type="datetimeFigureOut">
              <a:rPr lang="hu-HU" smtClean="0"/>
              <a:t>2019. 05. 16.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C72B-83A8-4D4A-B359-C9864A25E6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38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2B22-4210-4446-8FEC-BDE091EC7139}" type="datetimeFigureOut">
              <a:rPr lang="hu-HU" smtClean="0"/>
              <a:t>2019. 05. 16.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C72B-83A8-4D4A-B359-C9864A25E6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2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2B22-4210-4446-8FEC-BDE091EC7139}" type="datetimeFigureOut">
              <a:rPr lang="hu-HU" smtClean="0"/>
              <a:t>2019. 05. 16.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C72B-83A8-4D4A-B359-C9864A25E6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102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2B22-4210-4446-8FEC-BDE091EC7139}" type="datetimeFigureOut">
              <a:rPr lang="hu-HU" smtClean="0"/>
              <a:t>2019. 05. 16.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C72B-83A8-4D4A-B359-C9864A25E6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664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2B22-4210-4446-8FEC-BDE091EC7139}" type="datetimeFigureOut">
              <a:rPr lang="hu-HU" smtClean="0"/>
              <a:t>2019. 05. 16.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C72B-83A8-4D4A-B359-C9864A25E6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548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2B22-4210-4446-8FEC-BDE091EC7139}" type="datetimeFigureOut">
              <a:rPr lang="hu-HU" smtClean="0"/>
              <a:t>2019. 05. 16.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C72B-83A8-4D4A-B359-C9864A25E6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87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2B22-4210-4446-8FEC-BDE091EC7139}" type="datetimeFigureOut">
              <a:rPr lang="hu-HU" smtClean="0"/>
              <a:t>2019. 05. 16.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C72B-83A8-4D4A-B359-C9864A25E6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227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ortenelemcikkek.hu/node/68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ek.oszk.hu/01900/01905/html/index339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ek.oszk.hu/02100/02115/html/img/2-563b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hyperlink" Target="https://upload.wikimedia.org/wikipedia/commons/0/07/Weiss_Manfr%C3%A9d_%C3%A9s_csal%C3%A1dja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jegy.hu/program/a-weiss-manfred-csalad-film-8257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Átalakuló társadalom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021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ipari társadalom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008000"/>
                </a:solidFill>
              </a:rPr>
              <a:t>Polgári középosztály</a:t>
            </a:r>
          </a:p>
          <a:p>
            <a:pPr lvl="1"/>
            <a:r>
              <a:rPr lang="hu-HU" dirty="0"/>
              <a:t>l</a:t>
            </a:r>
            <a:r>
              <a:rPr lang="hu-HU" dirty="0" smtClean="0"/>
              <a:t>étszámuk folyamatosan nőtt</a:t>
            </a:r>
          </a:p>
          <a:p>
            <a:pPr lvl="1"/>
            <a:r>
              <a:rPr lang="hu-HU" dirty="0"/>
              <a:t>i</a:t>
            </a:r>
            <a:r>
              <a:rPr lang="hu-HU" dirty="0" smtClean="0"/>
              <a:t>par, államigazgatás, oktatás, egészségügy</a:t>
            </a:r>
          </a:p>
          <a:p>
            <a:pPr lvl="1"/>
            <a:r>
              <a:rPr lang="hu-HU" dirty="0"/>
              <a:t>e</a:t>
            </a:r>
            <a:r>
              <a:rPr lang="hu-HU" dirty="0" smtClean="0"/>
              <a:t>gykori német polgárság</a:t>
            </a:r>
          </a:p>
          <a:p>
            <a:pPr lvl="1"/>
            <a:r>
              <a:rPr lang="hu-HU" dirty="0"/>
              <a:t>p</a:t>
            </a:r>
            <a:r>
              <a:rPr lang="hu-HU" dirty="0" smtClean="0"/>
              <a:t>olgárosuló nemesség</a:t>
            </a:r>
          </a:p>
          <a:p>
            <a:pPr lvl="1"/>
            <a:r>
              <a:rPr lang="hu-HU" dirty="0"/>
              <a:t>z</a:t>
            </a:r>
            <a:r>
              <a:rPr lang="hu-HU" dirty="0" smtClean="0"/>
              <a:t>sidóság</a:t>
            </a:r>
          </a:p>
          <a:p>
            <a:pPr lvl="1"/>
            <a:r>
              <a:rPr lang="hu-HU" dirty="0" smtClean="0"/>
              <a:t>feltörekvő parasztság</a:t>
            </a:r>
          </a:p>
          <a:p>
            <a:r>
              <a:rPr lang="hu-HU" dirty="0" smtClean="0"/>
              <a:t>Rendi és polgári értékek keveredése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848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ipari társadalom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u-HU" dirty="0" smtClean="0">
                <a:solidFill>
                  <a:srgbClr val="008000"/>
                </a:solidFill>
              </a:rPr>
              <a:t>Kispolgárság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k</a:t>
            </a:r>
            <a:r>
              <a:rPr lang="hu-HU" dirty="0" smtClean="0"/>
              <a:t>isiparosok, kiskereskedők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m</a:t>
            </a:r>
            <a:r>
              <a:rPr lang="hu-HU" dirty="0" smtClean="0"/>
              <a:t>aguk is dolgoztak + néhány alkalmazott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á</a:t>
            </a:r>
            <a:r>
              <a:rPr lang="hu-HU" dirty="0" smtClean="0"/>
              <a:t>llami kisalkalmazottak</a:t>
            </a:r>
          </a:p>
          <a:p>
            <a:pPr lvl="2">
              <a:lnSpc>
                <a:spcPct val="150000"/>
              </a:lnSpc>
            </a:pPr>
            <a:r>
              <a:rPr lang="hu-HU" dirty="0"/>
              <a:t>v</a:t>
            </a:r>
            <a:r>
              <a:rPr lang="hu-HU" dirty="0" smtClean="0"/>
              <a:t>asutas, rendőr, csendőr, postás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309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Nagyipari munkásság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Növekvő létszám (XX. </a:t>
            </a:r>
            <a:r>
              <a:rPr lang="hu-HU" dirty="0"/>
              <a:t>s</a:t>
            </a:r>
            <a:r>
              <a:rPr lang="hu-HU" dirty="0" smtClean="0"/>
              <a:t>zázad eleje - 13%)</a:t>
            </a:r>
          </a:p>
          <a:p>
            <a:r>
              <a:rPr lang="hu-HU" dirty="0" smtClean="0"/>
              <a:t>Fele részük szakmunkás</a:t>
            </a:r>
          </a:p>
          <a:p>
            <a:pPr lvl="1"/>
            <a:r>
              <a:rPr lang="hu-HU" dirty="0"/>
              <a:t>j</a:t>
            </a:r>
            <a:r>
              <a:rPr lang="hu-HU" dirty="0" smtClean="0"/>
              <a:t>ó bérezés</a:t>
            </a:r>
          </a:p>
          <a:p>
            <a:pPr lvl="1"/>
            <a:r>
              <a:rPr lang="hu-HU" dirty="0"/>
              <a:t>k</a:t>
            </a:r>
            <a:r>
              <a:rPr lang="hu-HU" dirty="0" smtClean="0"/>
              <a:t>ispolgári élet</a:t>
            </a:r>
          </a:p>
          <a:p>
            <a:pPr lvl="1"/>
            <a:r>
              <a:rPr lang="hu-HU" dirty="0"/>
              <a:t>s</a:t>
            </a:r>
            <a:r>
              <a:rPr lang="hu-HU" dirty="0" smtClean="0"/>
              <a:t>okan német és cseh származásúak</a:t>
            </a:r>
          </a:p>
          <a:p>
            <a:pPr lvl="2"/>
            <a:r>
              <a:rPr lang="hu-HU" dirty="0"/>
              <a:t>g</a:t>
            </a:r>
            <a:r>
              <a:rPr lang="hu-HU" dirty="0" smtClean="0"/>
              <a:t>yorsuló asszimiláció</a:t>
            </a:r>
          </a:p>
          <a:p>
            <a:r>
              <a:rPr lang="hu-HU" dirty="0" smtClean="0"/>
              <a:t>Betanított és segédmunkások</a:t>
            </a:r>
          </a:p>
          <a:p>
            <a:pPr lvl="1"/>
            <a:r>
              <a:rPr lang="hu-HU" dirty="0"/>
              <a:t>m</a:t>
            </a:r>
            <a:r>
              <a:rPr lang="hu-HU" dirty="0" smtClean="0"/>
              <a:t>g-ból az iparba mentek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lacsony bérezés</a:t>
            </a:r>
          </a:p>
          <a:p>
            <a:r>
              <a:rPr lang="hu-HU" dirty="0" smtClean="0"/>
              <a:t>Női munkaerő alkalmazása (textilipar)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583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Gazdasági fejlődés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hu-HU" dirty="0" smtClean="0"/>
              <a:t>Nagyvárosokban gyorsabban, vidéken lassabban</a:t>
            </a:r>
          </a:p>
          <a:p>
            <a:r>
              <a:rPr lang="hu-HU" dirty="0" smtClean="0">
                <a:solidFill>
                  <a:srgbClr val="008000"/>
                </a:solidFill>
              </a:rPr>
              <a:t>„torlódó társadalom”</a:t>
            </a:r>
          </a:p>
          <a:p>
            <a:pPr lvl="1"/>
            <a:r>
              <a:rPr lang="hu-HU" dirty="0"/>
              <a:t>r</a:t>
            </a:r>
            <a:r>
              <a:rPr lang="hu-HU" dirty="0" smtClean="0"/>
              <a:t>égi, rendi, mezőgazdasági társadalom</a:t>
            </a:r>
          </a:p>
          <a:p>
            <a:pPr lvl="1"/>
            <a:r>
              <a:rPr lang="hu-HU" dirty="0"/>
              <a:t>ú</a:t>
            </a:r>
            <a:r>
              <a:rPr lang="hu-HU" dirty="0" smtClean="0"/>
              <a:t>j, ipari, tőkés társadalom</a:t>
            </a:r>
          </a:p>
          <a:p>
            <a:r>
              <a:rPr lang="hu-HU" dirty="0" smtClean="0"/>
              <a:t>A köznemesség volt a követendő példa</a:t>
            </a:r>
          </a:p>
          <a:p>
            <a:r>
              <a:rPr lang="hu-HU" dirty="0" smtClean="0"/>
              <a:t>Lehetővé tette a polgárosodást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25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878" y="480196"/>
            <a:ext cx="6145027" cy="5688632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3280421" y="6309320"/>
            <a:ext cx="25999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200" dirty="0">
                <a:hlinkClick r:id="rId3"/>
              </a:rPr>
              <a:t>http://</a:t>
            </a:r>
            <a:r>
              <a:rPr lang="hu-HU" sz="1200" dirty="0" smtClean="0">
                <a:hlinkClick r:id="rId3"/>
              </a:rPr>
              <a:t>tortenelemcikkek.hu/node/687</a:t>
            </a:r>
            <a:r>
              <a:rPr lang="hu-HU" sz="1200" dirty="0" smtClean="0"/>
              <a:t> </a:t>
            </a:r>
            <a:endParaRPr lang="hu-HU" sz="1200" dirty="0"/>
          </a:p>
        </p:txBody>
      </p:sp>
      <p:sp>
        <p:nvSpPr>
          <p:cNvPr id="5" name="Téglalap 4"/>
          <p:cNvSpPr/>
          <p:nvPr/>
        </p:nvSpPr>
        <p:spPr>
          <a:xfrm>
            <a:off x="2309770" y="26064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999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agrártársadalom vezető rétegei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2514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dirty="0" smtClean="0">
                <a:solidFill>
                  <a:srgbClr val="FF0000"/>
                </a:solidFill>
              </a:rPr>
              <a:t>A nagybirtokos arisztokrácia</a:t>
            </a:r>
          </a:p>
          <a:p>
            <a:pPr>
              <a:lnSpc>
                <a:spcPct val="150000"/>
              </a:lnSpc>
            </a:pPr>
            <a:r>
              <a:rPr lang="hu-HU" dirty="0"/>
              <a:t>z</a:t>
            </a:r>
            <a:r>
              <a:rPr lang="hu-HU" dirty="0" smtClean="0"/>
              <a:t>árt csoport, elkülönülve éltek</a:t>
            </a:r>
          </a:p>
          <a:p>
            <a:pPr>
              <a:lnSpc>
                <a:spcPct val="150000"/>
              </a:lnSpc>
            </a:pPr>
            <a:r>
              <a:rPr lang="hu-HU" dirty="0"/>
              <a:t>v</a:t>
            </a:r>
            <a:r>
              <a:rPr lang="hu-HU" dirty="0" smtClean="0"/>
              <a:t>ezető politikusok</a:t>
            </a:r>
          </a:p>
          <a:p>
            <a:pPr>
              <a:lnSpc>
                <a:spcPct val="150000"/>
              </a:lnSpc>
            </a:pPr>
            <a:r>
              <a:rPr lang="hu-HU" dirty="0"/>
              <a:t>t</a:t>
            </a:r>
            <a:r>
              <a:rPr lang="hu-HU" dirty="0" smtClean="0"/>
              <a:t>ermőföldek harmada az övék</a:t>
            </a:r>
          </a:p>
          <a:p>
            <a:pPr>
              <a:lnSpc>
                <a:spcPct val="150000"/>
              </a:lnSpc>
            </a:pPr>
            <a:r>
              <a:rPr lang="hu-HU" dirty="0"/>
              <a:t>k</a:t>
            </a:r>
            <a:r>
              <a:rPr lang="hu-HU" dirty="0" smtClean="0"/>
              <a:t>orszerűen felszerelt földbirtokaik voltak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összefonódás a pénzarisztokráciával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255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0668"/>
          </a:xfrm>
        </p:spPr>
        <p:txBody>
          <a:bodyPr>
            <a:normAutofit/>
          </a:bodyPr>
          <a:lstStyle/>
          <a:p>
            <a:r>
              <a:rPr lang="hu-HU" dirty="0"/>
              <a:t>Az agrártársadalom vezető rétegei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77300"/>
            <a:ext cx="86868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dirty="0" smtClean="0">
                <a:solidFill>
                  <a:srgbClr val="0000FF"/>
                </a:solidFill>
              </a:rPr>
              <a:t>Egykori  középbirtokos nemesség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Kevesen felemelkedtek az  arisztokraták közé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többség</a:t>
            </a:r>
            <a:r>
              <a:rPr lang="hu-HU" dirty="0" smtClean="0">
                <a:solidFill>
                  <a:srgbClr val="008000"/>
                </a:solidFill>
              </a:rPr>
              <a:t> dzsentrivé </a:t>
            </a:r>
            <a:r>
              <a:rPr lang="hu-HU" dirty="0" smtClean="0"/>
              <a:t>vált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„úri középosztály”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r</a:t>
            </a:r>
            <a:r>
              <a:rPr lang="hu-HU" dirty="0" smtClean="0"/>
              <a:t>ossz kártalanítás hatásai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</a:t>
            </a:r>
            <a:r>
              <a:rPr lang="hu-HU" dirty="0" smtClean="0"/>
              <a:t> passzív ellenállás anyagilag kimerítette őket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a birtokaik fogyatkoztak vagy elfogytak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n</a:t>
            </a:r>
            <a:r>
              <a:rPr lang="hu-HU" dirty="0" smtClean="0"/>
              <a:t>em tudtak modernizálni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á</a:t>
            </a:r>
            <a:r>
              <a:rPr lang="hu-HU" dirty="0" smtClean="0"/>
              <a:t>llami hivatalok betöltése, értelmiségi pálya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6978676" y="6252280"/>
            <a:ext cx="19681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Dzsentri testvérpár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4518248" y="662161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u-HU" sz="1050" dirty="0">
                <a:hlinkClick r:id="rId2"/>
              </a:rPr>
              <a:t>http://</a:t>
            </a:r>
            <a:r>
              <a:rPr lang="hu-HU" sz="1050" dirty="0" smtClean="0">
                <a:hlinkClick r:id="rId2"/>
              </a:rPr>
              <a:t>mek.oszk.hu/01900/01905/html/index339.html</a:t>
            </a:r>
            <a:r>
              <a:rPr lang="hu-HU" sz="1050" dirty="0" smtClean="0"/>
              <a:t> </a:t>
            </a:r>
            <a:endParaRPr lang="hu-HU" sz="105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1957635"/>
            <a:ext cx="2316960" cy="427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89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parasztság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A társadalom legnépesebb csoportja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Jobbágyfelszabadítás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e</a:t>
            </a:r>
            <a:r>
              <a:rPr lang="hu-HU" dirty="0" smtClean="0"/>
              <a:t>gykori úrbéri földjeiket kapták  meg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z</a:t>
            </a:r>
            <a:r>
              <a:rPr lang="hu-HU" dirty="0" smtClean="0"/>
              <a:t>sellérek is földhöz jutottak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Növekvő népesség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birtokaprózódás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földnélküliség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209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parasztság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rgbClr val="008000"/>
                </a:solidFill>
              </a:rPr>
              <a:t>Gazdagparasztság (50-200 hold)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falvak vezetői</a:t>
            </a:r>
          </a:p>
          <a:p>
            <a:pPr lvl="1"/>
            <a:r>
              <a:rPr lang="hu-HU" dirty="0"/>
              <a:t>f</a:t>
            </a:r>
            <a:r>
              <a:rPr lang="hu-HU" dirty="0" smtClean="0"/>
              <a:t>öldjeiken napszámosok dolgoztak</a:t>
            </a:r>
          </a:p>
          <a:p>
            <a:r>
              <a:rPr lang="hu-HU" dirty="0" smtClean="0">
                <a:solidFill>
                  <a:srgbClr val="008000"/>
                </a:solidFill>
              </a:rPr>
              <a:t>Közép- </a:t>
            </a:r>
            <a:r>
              <a:rPr lang="hu-HU" sz="3000" dirty="0" smtClean="0">
                <a:solidFill>
                  <a:srgbClr val="008000"/>
                </a:solidFill>
              </a:rPr>
              <a:t>(10-40 hold) </a:t>
            </a:r>
            <a:r>
              <a:rPr lang="hu-HU" dirty="0" smtClean="0">
                <a:solidFill>
                  <a:srgbClr val="008000"/>
                </a:solidFill>
              </a:rPr>
              <a:t>és szegényparasztság </a:t>
            </a:r>
            <a:r>
              <a:rPr lang="hu-HU" sz="3000" dirty="0" smtClean="0">
                <a:solidFill>
                  <a:srgbClr val="008000"/>
                </a:solidFill>
              </a:rPr>
              <a:t>(1-10 hold)</a:t>
            </a:r>
            <a:endParaRPr lang="hu-HU" sz="2800" dirty="0" smtClean="0">
              <a:solidFill>
                <a:srgbClr val="008000"/>
              </a:solidFill>
            </a:endParaRPr>
          </a:p>
          <a:p>
            <a:pPr lvl="1"/>
            <a:r>
              <a:rPr lang="hu-HU" dirty="0"/>
              <a:t>m</a:t>
            </a:r>
            <a:r>
              <a:rPr lang="hu-HU" dirty="0" smtClean="0"/>
              <a:t>egéltek, de a szegényebbek bérmunkát is vállaltak</a:t>
            </a:r>
          </a:p>
          <a:p>
            <a:pPr lvl="1"/>
            <a:r>
              <a:rPr lang="hu-HU" dirty="0" smtClean="0"/>
              <a:t>modernizálni nem volt pénzük</a:t>
            </a:r>
          </a:p>
          <a:p>
            <a:r>
              <a:rPr lang="hu-HU" dirty="0" smtClean="0">
                <a:solidFill>
                  <a:srgbClr val="008000"/>
                </a:solidFill>
              </a:rPr>
              <a:t>Agrárproletárok (földnélküliek)</a:t>
            </a:r>
          </a:p>
          <a:p>
            <a:pPr lvl="1"/>
            <a:r>
              <a:rPr lang="hu-HU" dirty="0"/>
              <a:t>m</a:t>
            </a:r>
            <a:r>
              <a:rPr lang="hu-HU" dirty="0" smtClean="0"/>
              <a:t>g-i bérmunka, földmunka (kubikolás)</a:t>
            </a:r>
          </a:p>
          <a:p>
            <a:pPr lvl="1"/>
            <a:r>
              <a:rPr lang="hu-HU" dirty="0"/>
              <a:t>k</a:t>
            </a:r>
            <a:r>
              <a:rPr lang="hu-HU" dirty="0" smtClean="0"/>
              <a:t>özépítkezések (vasút, folyószabályozás) munkái</a:t>
            </a:r>
          </a:p>
          <a:p>
            <a:r>
              <a:rPr lang="hu-HU" dirty="0" smtClean="0">
                <a:solidFill>
                  <a:srgbClr val="008000"/>
                </a:solidFill>
              </a:rPr>
              <a:t>Uradalmi cselédek</a:t>
            </a:r>
          </a:p>
          <a:p>
            <a:pPr lvl="1"/>
            <a:r>
              <a:rPr lang="hu-HU" dirty="0"/>
              <a:t>k</a:t>
            </a:r>
            <a:r>
              <a:rPr lang="hu-HU" dirty="0" smtClean="0"/>
              <a:t>iszolgáltatva éltek a földesúrnak, gazdatisztnek</a:t>
            </a:r>
          </a:p>
          <a:p>
            <a:r>
              <a:rPr lang="hu-HU" dirty="0" smtClean="0">
                <a:solidFill>
                  <a:srgbClr val="008000"/>
                </a:solidFill>
              </a:rPr>
              <a:t>Napszámosok, summások</a:t>
            </a:r>
            <a:endParaRPr lang="hu-HU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07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Parasztcsalád és nagypolgári család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585986" y="5961910"/>
            <a:ext cx="34099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100" dirty="0">
                <a:hlinkClick r:id="rId2"/>
              </a:rPr>
              <a:t>http://</a:t>
            </a:r>
            <a:r>
              <a:rPr lang="hu-HU" sz="1100" dirty="0" smtClean="0">
                <a:hlinkClick r:id="rId2"/>
              </a:rPr>
              <a:t>mek.oszk.hu/02100/02115/html/img/2-563b.jpg</a:t>
            </a:r>
            <a:r>
              <a:rPr lang="hu-HU" sz="1100" dirty="0" smtClean="0"/>
              <a:t> </a:t>
            </a:r>
            <a:endParaRPr lang="hu-HU" sz="11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986" y="1830815"/>
            <a:ext cx="3409950" cy="3905250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4265860" y="5961910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1100" dirty="0">
                <a:hlinkClick r:id="rId4"/>
              </a:rPr>
              <a:t>https://upload.wikimedia.org/wikipedia/commons/0/07/Weiss_Manfr%C3%A9d_%</a:t>
            </a:r>
            <a:r>
              <a:rPr lang="hu-HU" sz="1100" dirty="0" smtClean="0">
                <a:hlinkClick r:id="rId4"/>
              </a:rPr>
              <a:t>C3%A9s_csal%C3%A1dja.jpg</a:t>
            </a:r>
            <a:r>
              <a:rPr lang="hu-HU" sz="1100" dirty="0" smtClean="0"/>
              <a:t> </a:t>
            </a:r>
            <a:endParaRPr lang="hu-HU" sz="1100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4048" y="1830815"/>
            <a:ext cx="309562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21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3685"/>
          </a:xfrm>
        </p:spPr>
        <p:txBody>
          <a:bodyPr/>
          <a:lstStyle/>
          <a:p>
            <a:r>
              <a:rPr lang="hu-HU" dirty="0" smtClean="0"/>
              <a:t>Az ipari társadalom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238323"/>
            <a:ext cx="91440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u-HU" dirty="0" smtClean="0"/>
              <a:t>Vezető rétege </a:t>
            </a:r>
            <a:r>
              <a:rPr lang="hu-HU" dirty="0" smtClean="0">
                <a:solidFill>
                  <a:srgbClr val="0000FF"/>
                </a:solidFill>
              </a:rPr>
              <a:t>a nagypolgárság, a pénzarisztokrácia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z</a:t>
            </a:r>
            <a:r>
              <a:rPr lang="hu-HU" dirty="0" smtClean="0"/>
              <a:t>árt csoport, elkülönülve éltek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t</a:t>
            </a:r>
            <a:r>
              <a:rPr lang="hu-HU" dirty="0" smtClean="0"/>
              <a:t>öbbségük német és zsidó családból került ki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n</a:t>
            </a:r>
            <a:r>
              <a:rPr lang="hu-HU" dirty="0" smtClean="0"/>
              <a:t>em politizáltak, csak közvetve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922673" y="6089714"/>
            <a:ext cx="32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Báró Weiss Manfréd (1857-1922)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-366569" y="647342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u-HU" sz="1100" dirty="0">
                <a:hlinkClick r:id="rId2"/>
              </a:rPr>
              <a:t>https://</a:t>
            </a:r>
            <a:r>
              <a:rPr lang="hu-HU" sz="1100" dirty="0" smtClean="0">
                <a:hlinkClick r:id="rId2"/>
              </a:rPr>
              <a:t>www.jegy.hu/program/a-weiss-manfred-csalad-film-82572</a:t>
            </a:r>
            <a:r>
              <a:rPr lang="hu-HU" sz="1100" dirty="0" smtClean="0"/>
              <a:t> </a:t>
            </a:r>
            <a:endParaRPr lang="hu-HU" sz="11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5431" y="4080679"/>
            <a:ext cx="4951213" cy="277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8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338</Words>
  <Application>Microsoft Office PowerPoint</Application>
  <PresentationFormat>Diavetítés a képernyőre (4:3 oldalarány)</PresentationFormat>
  <Paragraphs>84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Office-téma</vt:lpstr>
      <vt:lpstr>Átalakuló társadalom</vt:lpstr>
      <vt:lpstr>Gazdasági fejlődés</vt:lpstr>
      <vt:lpstr>PowerPoint-bemutató</vt:lpstr>
      <vt:lpstr>Az agrártársadalom vezető rétegei</vt:lpstr>
      <vt:lpstr>Az agrártársadalom vezető rétegei</vt:lpstr>
      <vt:lpstr>A parasztság</vt:lpstr>
      <vt:lpstr>A parasztság</vt:lpstr>
      <vt:lpstr>Parasztcsalád és nagypolgári család</vt:lpstr>
      <vt:lpstr>Az ipari társadalom</vt:lpstr>
      <vt:lpstr>Az ipari társadalom</vt:lpstr>
      <vt:lpstr>Az ipari társadalom</vt:lpstr>
      <vt:lpstr>Nagyipari munkásság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Városiasodás és asszimiláció</dc:title>
  <dc:creator>Kupás Andor</dc:creator>
  <cp:lastModifiedBy>Kolcza Judit</cp:lastModifiedBy>
  <cp:revision>33</cp:revision>
  <dcterms:created xsi:type="dcterms:W3CDTF">2018-10-09T10:51:41Z</dcterms:created>
  <dcterms:modified xsi:type="dcterms:W3CDTF">2019-05-16T08:41:53Z</dcterms:modified>
</cp:coreProperties>
</file>