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2" r:id="rId8"/>
    <p:sldId id="260" r:id="rId9"/>
    <p:sldId id="264" r:id="rId10"/>
    <p:sldId id="261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1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8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6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0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7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8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7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7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0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9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7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2FE8-CB0B-4AA2-9AD8-4377FE5BA49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A5E3E-DFCA-4AE7-9360-C004CFCE0E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4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nl.gov.hu/mnl/ol/hirek/ferenc_jozsef_koronazasa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9/Flag_of_Austria-Hungary_(1869-1918)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dasbazis.sulinet.hu/HU/tarsadalomtudomanyok/tortenelem/magyar-tortenelmi-terkeptar/az-osztrak-magyar-monarchia-1910-korul/az-osztrak-magyar-monarchia-1910-korul-kronologi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kiegyezés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33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Dunai Konföderáció terve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dirty="0" smtClean="0"/>
              <a:t>Kossuth céljai az emigrációban</a:t>
            </a:r>
          </a:p>
          <a:p>
            <a:pPr lvl="1"/>
            <a:r>
              <a:rPr lang="hu-HU" dirty="0"/>
              <a:t>n</a:t>
            </a:r>
            <a:r>
              <a:rPr lang="hu-HU" dirty="0" smtClean="0"/>
              <a:t>emzetiségi kérdés megoldása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urópai egyensúly megtartása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egfelelő ellensúly Oroszországgal szemben</a:t>
            </a:r>
          </a:p>
          <a:p>
            <a:pPr lvl="2"/>
            <a:r>
              <a:rPr lang="hu-HU" dirty="0" err="1" smtClean="0"/>
              <a:t>Mo</a:t>
            </a:r>
            <a:r>
              <a:rPr lang="hu-HU" smtClean="0"/>
              <a:t>., Horvátország, </a:t>
            </a:r>
            <a:r>
              <a:rPr lang="hu-HU" dirty="0" smtClean="0"/>
              <a:t>Románia és Szerbia szövetségi állama</a:t>
            </a:r>
          </a:p>
          <a:p>
            <a:pPr lvl="2"/>
            <a:r>
              <a:rPr lang="hu-HU" dirty="0"/>
              <a:t>t</a:t>
            </a:r>
            <a:r>
              <a:rPr lang="hu-HU" dirty="0" smtClean="0"/>
              <a:t>agországok </a:t>
            </a:r>
            <a:r>
              <a:rPr lang="hu-HU" dirty="0" err="1" smtClean="0"/>
              <a:t>egyenlőek</a:t>
            </a:r>
            <a:endParaRPr lang="hu-HU" dirty="0" smtClean="0"/>
          </a:p>
          <a:p>
            <a:pPr lvl="2"/>
            <a:r>
              <a:rPr lang="hu-HU" dirty="0"/>
              <a:t>a</a:t>
            </a:r>
            <a:r>
              <a:rPr lang="hu-HU" dirty="0" smtClean="0"/>
              <a:t> magyar túlsúly miatt elutasították</a:t>
            </a:r>
          </a:p>
          <a:p>
            <a:pPr lvl="2"/>
            <a:r>
              <a:rPr lang="hu-HU" dirty="0"/>
              <a:t>o</a:t>
            </a:r>
            <a:r>
              <a:rPr lang="hu-HU" dirty="0" smtClean="0"/>
              <a:t>sztrák, orosz és oszmán „engedély” kellett volna</a:t>
            </a:r>
          </a:p>
          <a:p>
            <a:pPr lvl="2"/>
            <a:r>
              <a:rPr lang="hu-HU" dirty="0"/>
              <a:t>m</a:t>
            </a:r>
            <a:r>
              <a:rPr lang="hu-HU" dirty="0" smtClean="0"/>
              <a:t>egvalósíthatatlan volt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88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hu-HU" dirty="0" smtClean="0"/>
              <a:t>Cél: a </a:t>
            </a:r>
            <a:r>
              <a:rPr lang="hu-HU" dirty="0" err="1" smtClean="0"/>
              <a:t>nagyhatalmiság</a:t>
            </a:r>
            <a:r>
              <a:rPr lang="hu-HU" dirty="0" smtClean="0"/>
              <a:t> megtartása mellett Magyarország minél szélesebb körű önállóságot kapjon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Legyenek közös ügyek: hadügy, külügy és pénzügy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k</a:t>
            </a:r>
            <a:r>
              <a:rPr lang="hu-HU" dirty="0" smtClean="0"/>
              <a:t>ét független delegáció ellenőrizze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1866.:</a:t>
            </a:r>
            <a:r>
              <a:rPr lang="hu-HU" dirty="0" smtClean="0"/>
              <a:t> Ausztria elvesztette a porosz-osztrák háborút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Visszaállították a megyei önkormányzatokat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1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kiegyezés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dirty="0" smtClean="0">
                <a:solidFill>
                  <a:srgbClr val="0000FF"/>
                </a:solidFill>
              </a:rPr>
              <a:t>1867.:</a:t>
            </a:r>
            <a:r>
              <a:rPr lang="hu-HU" dirty="0" smtClean="0"/>
              <a:t> Ferenc József kinevezte </a:t>
            </a:r>
            <a:r>
              <a:rPr lang="hu-HU" dirty="0" smtClean="0">
                <a:solidFill>
                  <a:srgbClr val="008000"/>
                </a:solidFill>
              </a:rPr>
              <a:t>gróf Andrássy Gyulát </a:t>
            </a:r>
            <a:r>
              <a:rPr lang="hu-HU" dirty="0" smtClean="0"/>
              <a:t>miniszterelnöknek</a:t>
            </a:r>
          </a:p>
          <a:p>
            <a:endParaRPr lang="hu-HU" dirty="0" smtClean="0"/>
          </a:p>
          <a:p>
            <a:r>
              <a:rPr lang="hu-HU" dirty="0" smtClean="0"/>
              <a:t>A magyar országgyűlés elfogadta a kiegyezési törvényt a közös ügyekkel együtt</a:t>
            </a:r>
          </a:p>
          <a:p>
            <a:endParaRPr lang="hu-HU" dirty="0" smtClean="0"/>
          </a:p>
          <a:p>
            <a:r>
              <a:rPr lang="hu-HU" dirty="0" smtClean="0"/>
              <a:t>Ferenc Józsefet királlyá koronázták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45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5638" y="274638"/>
            <a:ext cx="9159638" cy="850106"/>
          </a:xfrm>
        </p:spPr>
        <p:txBody>
          <a:bodyPr>
            <a:noAutofit/>
          </a:bodyPr>
          <a:lstStyle/>
          <a:p>
            <a:r>
              <a:rPr lang="hu-HU" sz="3200" dirty="0" smtClean="0"/>
              <a:t>Ferenc József megkoronázása a Mátyás-templomban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2278181" y="65403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400" dirty="0">
                <a:hlinkClick r:id="rId2"/>
              </a:rPr>
              <a:t>http://</a:t>
            </a:r>
            <a:r>
              <a:rPr lang="hu-HU" sz="1400" dirty="0" smtClean="0">
                <a:hlinkClick r:id="rId2"/>
              </a:rPr>
              <a:t>mnl.gov.hu/mnl/ol/hirek/ferenc_jozsef_koronazasa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06" y="1036343"/>
            <a:ext cx="85153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dualizmus államrendszere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Név: Osztrák-Magyar Monarchia</a:t>
            </a:r>
          </a:p>
          <a:p>
            <a:r>
              <a:rPr lang="hu-HU" dirty="0" smtClean="0"/>
              <a:t>Államforma: alkotmányos monarchia</a:t>
            </a:r>
          </a:p>
          <a:p>
            <a:r>
              <a:rPr lang="hu-HU" dirty="0" smtClean="0"/>
              <a:t>Fővárosok: Bécs és Budapest (dualista állam)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1" y="3568737"/>
            <a:ext cx="3878188" cy="258545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27153" y="6197202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OMM zászlaja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51520" y="6564430"/>
            <a:ext cx="6534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hlinkClick r:id="rId3"/>
              </a:rPr>
              <a:t>https://upload.wikimedia.org/wikipedia/commons/2/29/Flag_of_Austria-Hungary_%</a:t>
            </a:r>
            <a:r>
              <a:rPr lang="hu-HU" sz="1100" dirty="0" smtClean="0">
                <a:hlinkClick r:id="rId3"/>
              </a:rPr>
              <a:t>281869-1918%29.svg</a:t>
            </a:r>
            <a:r>
              <a:rPr lang="hu-HU" sz="1100" dirty="0" smtClean="0"/>
              <a:t>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67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8" y="0"/>
            <a:ext cx="9144793" cy="657205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2492" y="6502539"/>
            <a:ext cx="9142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tudasbazis.sulinet.hu/HU/tarsadalomtudomanyok/tortenelem/magyar-tortenelmi-terkeptar/az-osztrak-magyar-monarchia-1910-korul/az-osztrak-magyar-monarchia-1910-korul-kronologia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6037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dualizmus államrendszere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Ami közös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az uralkodó személye (a hadsereg főparancsnoka)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hadügy, külügy, pénzügy (közös minisztériumok)</a:t>
            </a:r>
          </a:p>
          <a:p>
            <a:pPr lvl="2">
              <a:lnSpc>
                <a:spcPct val="150000"/>
              </a:lnSpc>
            </a:pPr>
            <a:r>
              <a:rPr lang="hu-HU" dirty="0"/>
              <a:t>egy-egy 60 fős delegáció ellenőrizte</a:t>
            </a:r>
          </a:p>
          <a:p>
            <a:pPr>
              <a:lnSpc>
                <a:spcPct val="150000"/>
              </a:lnSpc>
            </a:pPr>
            <a:r>
              <a:rPr lang="hu-HU" dirty="0"/>
              <a:t>Magyarországot és Erdélyt ismét egyesítették</a:t>
            </a:r>
          </a:p>
          <a:p>
            <a:pPr>
              <a:lnSpc>
                <a:spcPct val="150000"/>
              </a:lnSpc>
            </a:pPr>
            <a:r>
              <a:rPr lang="hu-HU" dirty="0"/>
              <a:t>Az </a:t>
            </a:r>
            <a:r>
              <a:rPr lang="hu-HU" dirty="0" smtClean="0"/>
              <a:t>országgyűlés tagjait </a:t>
            </a:r>
            <a:r>
              <a:rPr lang="hu-HU" dirty="0"/>
              <a:t>cenzusos választójog alapján </a:t>
            </a:r>
            <a:r>
              <a:rPr lang="hu-HU" dirty="0" smtClean="0"/>
              <a:t>választották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2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gazdasági kiegyezés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A gazdasági kapcsolatokat rendezte</a:t>
            </a:r>
          </a:p>
          <a:p>
            <a:r>
              <a:rPr lang="hu-HU" dirty="0" smtClean="0"/>
              <a:t>10 évente újra lehetett tárgyalni</a:t>
            </a:r>
          </a:p>
          <a:p>
            <a:r>
              <a:rPr lang="hu-HU" dirty="0" smtClean="0"/>
              <a:t>Önálló adókivetés és a pénzek elköltése belügy</a:t>
            </a:r>
          </a:p>
          <a:p>
            <a:r>
              <a:rPr lang="hu-HU" dirty="0" smtClean="0"/>
              <a:t>Közös vámterület</a:t>
            </a:r>
          </a:p>
          <a:p>
            <a:r>
              <a:rPr lang="hu-HU" dirty="0" smtClean="0"/>
              <a:t>Közös valuta</a:t>
            </a:r>
          </a:p>
          <a:p>
            <a:r>
              <a:rPr lang="hu-HU" dirty="0" smtClean="0"/>
              <a:t>Tőke és munkaerő szabad vándorlása</a:t>
            </a:r>
          </a:p>
          <a:p>
            <a:r>
              <a:rPr lang="hu-HU" dirty="0" smtClean="0"/>
              <a:t>Közös ügyek fedezése</a:t>
            </a:r>
          </a:p>
          <a:p>
            <a:pPr lvl="1"/>
            <a:r>
              <a:rPr lang="hu-HU" dirty="0" smtClean="0"/>
              <a:t>Ausztria 70% , Magyarország 30%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24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horvát-magyar kiegyezés </a:t>
            </a:r>
            <a:r>
              <a:rPr lang="hu-HU" dirty="0" smtClean="0">
                <a:solidFill>
                  <a:srgbClr val="0000FF"/>
                </a:solidFill>
              </a:rPr>
              <a:t>(1868)</a:t>
            </a:r>
            <a:endParaRPr lang="hu-HU" dirty="0">
              <a:solidFill>
                <a:srgbClr val="0000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horvátok </a:t>
            </a:r>
            <a:r>
              <a:rPr lang="hu-HU" dirty="0" smtClean="0">
                <a:solidFill>
                  <a:srgbClr val="FF0000"/>
                </a:solidFill>
              </a:rPr>
              <a:t>politikai nemzet</a:t>
            </a:r>
            <a:r>
              <a:rPr lang="hu-HU" dirty="0" smtClean="0"/>
              <a:t>nek voltak elismerve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olt nemességük</a:t>
            </a:r>
          </a:p>
          <a:p>
            <a:pPr lvl="1"/>
            <a:r>
              <a:rPr lang="hu-HU" dirty="0" smtClean="0"/>
              <a:t>Horvátország tartományként működött</a:t>
            </a:r>
          </a:p>
          <a:p>
            <a:r>
              <a:rPr lang="hu-HU" dirty="0" smtClean="0"/>
              <a:t>Területi autonómiájuk megmaradt</a:t>
            </a:r>
          </a:p>
          <a:p>
            <a:r>
              <a:rPr lang="hu-HU" dirty="0" smtClean="0"/>
              <a:t>Az országhoz csatolták Szlavóniát és a Határőrvidéket</a:t>
            </a:r>
          </a:p>
          <a:p>
            <a:r>
              <a:rPr lang="hu-HU" dirty="0" smtClean="0">
                <a:solidFill>
                  <a:srgbClr val="008000"/>
                </a:solidFill>
              </a:rPr>
              <a:t>Országgyűlése a </a:t>
            </a:r>
            <a:r>
              <a:rPr lang="hu-HU" dirty="0" err="1" smtClean="0">
                <a:solidFill>
                  <a:srgbClr val="008000"/>
                </a:solidFill>
              </a:rPr>
              <a:t>szábor</a:t>
            </a:r>
            <a:endParaRPr lang="hu-HU" dirty="0" smtClean="0">
              <a:solidFill>
                <a:srgbClr val="008000"/>
              </a:solidFill>
            </a:endParaRPr>
          </a:p>
          <a:p>
            <a:pPr lvl="1"/>
            <a:r>
              <a:rPr lang="hu-HU" dirty="0"/>
              <a:t>k</a:t>
            </a:r>
            <a:r>
              <a:rPr lang="hu-HU" dirty="0" smtClean="0"/>
              <a:t>épviselőket küldtek a magyar országgyűlésbe</a:t>
            </a:r>
          </a:p>
          <a:p>
            <a:r>
              <a:rPr lang="hu-HU" dirty="0" smtClean="0"/>
              <a:t>A kormány élén a bán állt</a:t>
            </a:r>
          </a:p>
          <a:p>
            <a:pPr lvl="1"/>
            <a:r>
              <a:rPr lang="hu-HU" dirty="0"/>
              <a:t>s</a:t>
            </a:r>
            <a:r>
              <a:rPr lang="hu-HU" dirty="0" smtClean="0"/>
              <a:t>aját hatáskör: közigazgatás, igazságügy, oktatásügy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15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276</Words>
  <Application>Microsoft Office PowerPoint</Application>
  <PresentationFormat>Diavetítés a képernyőre (4:3 oldalarány)</PresentationFormat>
  <Paragraphs>58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A kiegyezés</vt:lpstr>
      <vt:lpstr>Előzmények</vt:lpstr>
      <vt:lpstr>A kiegyezés</vt:lpstr>
      <vt:lpstr>Ferenc József megkoronázása a Mátyás-templomban</vt:lpstr>
      <vt:lpstr>A dualizmus államrendszere</vt:lpstr>
      <vt:lpstr>PowerPoint bemutató</vt:lpstr>
      <vt:lpstr>A dualizmus államrendszere</vt:lpstr>
      <vt:lpstr>A gazdasági kiegyezés </vt:lpstr>
      <vt:lpstr>A horvát-magyar kiegyezés (1868)</vt:lpstr>
      <vt:lpstr>A Dunai Konföderáció terve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kiegyezés</dc:title>
  <dc:creator>Kupás Andor</dc:creator>
  <cp:lastModifiedBy>Dávid Andrea</cp:lastModifiedBy>
  <cp:revision>30</cp:revision>
  <dcterms:created xsi:type="dcterms:W3CDTF">2018-09-17T11:38:47Z</dcterms:created>
  <dcterms:modified xsi:type="dcterms:W3CDTF">2019-05-20T08:11:07Z</dcterms:modified>
</cp:coreProperties>
</file>