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6" r:id="rId6"/>
    <p:sldId id="259" r:id="rId7"/>
    <p:sldId id="260" r:id="rId8"/>
    <p:sldId id="261" r:id="rId9"/>
    <p:sldId id="262" r:id="rId10"/>
    <p:sldId id="268" r:id="rId11"/>
    <p:sldId id="263" r:id="rId12"/>
    <p:sldId id="264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1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0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4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4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4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1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4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9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1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7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D623-A752-4827-8BEF-47A47AF033F4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94E8A-E3B9-4E31-8299-6C02380853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660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pload.wikimedia.org/wikipedia/commons/9/94/FebruarPatent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ult-kor.hu/anonim-cikk-keszitette-elo-az-osztrak-magyar-kiegyezest-20150416?print=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pload.wikimedia.org/wikipedia/commons/d/d1/J.Reiner_-_Attentat_auf_Kaiser_Franz_Joseph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1/13/Kehidai_De%C3%A1k_Ferenc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ellenállástól a megbékélésig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3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716016" y="6381328"/>
            <a:ext cx="4427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050" dirty="0">
                <a:hlinkClick r:id="rId2"/>
              </a:rPr>
              <a:t>https://</a:t>
            </a:r>
            <a:r>
              <a:rPr lang="hu-HU" sz="1050" dirty="0" smtClean="0">
                <a:hlinkClick r:id="rId2"/>
              </a:rPr>
              <a:t>upload.wikimedia.org/wikipedia/commons</a:t>
            </a:r>
            <a:r>
              <a:rPr lang="hu-HU" sz="1100" dirty="0" smtClean="0">
                <a:hlinkClick r:id="rId2"/>
              </a:rPr>
              <a:t>/9/94/FebruarPatent.jpg</a:t>
            </a:r>
            <a:r>
              <a:rPr lang="hu-HU" sz="1100" dirty="0" smtClean="0"/>
              <a:t> </a:t>
            </a:r>
            <a:endParaRPr lang="hu-HU" sz="11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58933" cy="6858594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644008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 februári pátens első </a:t>
            </a:r>
            <a:r>
              <a:rPr lang="pt-BR" dirty="0" smtClean="0"/>
              <a:t>oldal</a:t>
            </a:r>
            <a:r>
              <a:rPr lang="hu-HU" dirty="0" smtClean="0"/>
              <a:t>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93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elutasítás formái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smtClean="0"/>
              <a:t>Deák </a:t>
            </a:r>
            <a:r>
              <a:rPr lang="hu-HU" dirty="0" smtClean="0"/>
              <a:t>és hívei feliratban </a:t>
            </a:r>
            <a:r>
              <a:rPr lang="hu-HU" dirty="0" smtClean="0">
                <a:solidFill>
                  <a:srgbClr val="0000FF"/>
                </a:solidFill>
              </a:rPr>
              <a:t>(Felirati Párt)</a:t>
            </a:r>
          </a:p>
          <a:p>
            <a:pPr lvl="1"/>
            <a:r>
              <a:rPr lang="hu-HU" dirty="0" smtClean="0"/>
              <a:t>Ferenc József uralkodói jogait elismerték</a:t>
            </a:r>
          </a:p>
          <a:p>
            <a:pPr lvl="1"/>
            <a:r>
              <a:rPr lang="hu-HU" dirty="0"/>
              <a:t>r</a:t>
            </a:r>
            <a:r>
              <a:rPr lang="hu-HU" dirty="0" smtClean="0"/>
              <a:t>agaszkodtak az 1848-as alapokhoz</a:t>
            </a:r>
          </a:p>
          <a:p>
            <a:r>
              <a:rPr lang="hu-HU" dirty="0" smtClean="0"/>
              <a:t>Teleki László és hívei határozatban </a:t>
            </a:r>
            <a:r>
              <a:rPr lang="hu-HU" dirty="0" smtClean="0">
                <a:solidFill>
                  <a:srgbClr val="008000"/>
                </a:solidFill>
              </a:rPr>
              <a:t>(Határozati Párt)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z uralkodó teljes elutasítása</a:t>
            </a:r>
          </a:p>
          <a:p>
            <a:r>
              <a:rPr lang="hu-HU" dirty="0" smtClean="0"/>
              <a:t>Deákék nyertek, mert a szavazás előtt Teleki öngyilkos lett</a:t>
            </a:r>
          </a:p>
          <a:p>
            <a:r>
              <a:rPr lang="hu-HU" dirty="0" smtClean="0"/>
              <a:t>A nemesek kezdtek kifáradni a passzív ellenállásban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23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498178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provizórium,</a:t>
            </a:r>
            <a:br>
              <a:rPr lang="hu-HU" sz="4900" dirty="0" smtClean="0"/>
            </a:br>
            <a:r>
              <a:rPr lang="hu-HU" sz="4900" dirty="0" smtClean="0"/>
              <a:t>az átmeneti állapot időszaka </a:t>
            </a:r>
            <a:r>
              <a:rPr lang="hu-HU" sz="4000" dirty="0" smtClean="0"/>
              <a:t>(1861-1865)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3651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 feliratra válaszul Ferenc József feloszlatta az országgyűlést és felfüggesztette a vármegyék működését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Schmerling államminisztert bízta meg az ügyekkel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</a:t>
            </a:r>
            <a:r>
              <a:rPr lang="hu-HU" dirty="0" err="1" smtClean="0"/>
              <a:t>nagyhatalmiság</a:t>
            </a:r>
            <a:r>
              <a:rPr lang="hu-HU" dirty="0" smtClean="0"/>
              <a:t> megtartásához szilárd, belső viszonyok kellenek</a:t>
            </a:r>
          </a:p>
        </p:txBody>
      </p:sp>
    </p:spTree>
    <p:extLst>
      <p:ext uri="{BB962C8B-B14F-4D97-AF65-F5344CB8AC3E}">
        <p14:creationId xmlns:p14="http://schemas.microsoft.com/office/powerpoint/2010/main" val="32785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provizórium (1861-1865)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Deákék sem bírták sokáig a passzív ellenállást</a:t>
            </a:r>
          </a:p>
          <a:p>
            <a:r>
              <a:rPr lang="hu-HU" dirty="0" smtClean="0"/>
              <a:t>Mindkét fél szükségét érezte a megegyezésnek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1865.: </a:t>
            </a:r>
            <a:r>
              <a:rPr lang="hu-HU" dirty="0" smtClean="0">
                <a:solidFill>
                  <a:srgbClr val="008000"/>
                </a:solidFill>
              </a:rPr>
              <a:t>Deák húsvéti cikke </a:t>
            </a:r>
            <a:r>
              <a:rPr lang="hu-HU" dirty="0" smtClean="0"/>
              <a:t>a Pesti Naplóban</a:t>
            </a:r>
          </a:p>
          <a:p>
            <a:pPr lvl="1"/>
            <a:r>
              <a:rPr lang="hu-HU" dirty="0" smtClean="0"/>
              <a:t>az alkotmányosságot vissza kell állítani</a:t>
            </a:r>
          </a:p>
          <a:p>
            <a:pPr lvl="1"/>
            <a:r>
              <a:rPr lang="hu-HU" dirty="0"/>
              <a:t>h</a:t>
            </a:r>
            <a:r>
              <a:rPr lang="hu-HU" dirty="0" smtClean="0"/>
              <a:t>ajlandóak engedni az 1848-as alapokból</a:t>
            </a:r>
          </a:p>
          <a:p>
            <a:pPr lvl="2"/>
            <a:r>
              <a:rPr lang="hu-HU" dirty="0"/>
              <a:t>k</a:t>
            </a:r>
            <a:r>
              <a:rPr lang="hu-HU" dirty="0" smtClean="0"/>
              <a:t>özös külügy, hadügy és pénzügy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birodalom egysége fontos</a:t>
            </a:r>
          </a:p>
          <a:p>
            <a:r>
              <a:rPr lang="hu-HU" dirty="0" smtClean="0"/>
              <a:t>F. J. menesztette Schmerlinget és összehívta  az országgyűlést</a:t>
            </a:r>
          </a:p>
        </p:txBody>
      </p:sp>
    </p:spTree>
    <p:extLst>
      <p:ext uri="{BB962C8B-B14F-4D97-AF65-F5344CB8AC3E}">
        <p14:creationId xmlns:p14="http://schemas.microsoft.com/office/powerpoint/2010/main" val="11240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67544" y="6453336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2"/>
              </a:rPr>
              <a:t>https://mult-kor.hu/anonim-cikk-keszitette-elo-az-osztrak-magyar-kiegyezest-20150416?print=1</a:t>
            </a:r>
            <a:endParaRPr lang="hu-HU" sz="1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1234"/>
            <a:ext cx="8136904" cy="59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Felgyorsuló folyamatok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Ausztria külpolitikailag egyre elszigeteltebb lett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kialakulóban az erős nemzetállamok (olasz és német)</a:t>
            </a:r>
          </a:p>
          <a:p>
            <a:pPr lvl="1">
              <a:lnSpc>
                <a:spcPct val="150000"/>
              </a:lnSpc>
            </a:pPr>
            <a:r>
              <a:rPr lang="hu-HU" dirty="0" smtClean="0">
                <a:solidFill>
                  <a:srgbClr val="FF0000"/>
                </a:solidFill>
              </a:rPr>
              <a:t>1866.: </a:t>
            </a:r>
            <a:r>
              <a:rPr lang="hu-HU" dirty="0">
                <a:solidFill>
                  <a:srgbClr val="008000"/>
                </a:solidFill>
              </a:rPr>
              <a:t>vereség </a:t>
            </a:r>
            <a:r>
              <a:rPr lang="hu-HU" dirty="0" smtClean="0">
                <a:solidFill>
                  <a:srgbClr val="008000"/>
                </a:solidFill>
              </a:rPr>
              <a:t>Poroszországtól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e</a:t>
            </a:r>
            <a:r>
              <a:rPr lang="hu-HU" dirty="0" smtClean="0"/>
              <a:t>gyre nagyobb hajlandóság a megegyezésre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Magyar részről ez már korábban is megvolt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56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nyílt ellenállás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Sokan a harc folytatását kívánták</a:t>
            </a:r>
          </a:p>
          <a:p>
            <a:pPr lvl="1"/>
            <a:r>
              <a:rPr lang="hu-HU" dirty="0"/>
              <a:t>d</a:t>
            </a:r>
            <a:r>
              <a:rPr lang="hu-HU" dirty="0" smtClean="0"/>
              <a:t>iákok, tanárok, volt katonák szervezkedtek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besúgóhálózat leleplezte őket</a:t>
            </a:r>
          </a:p>
          <a:p>
            <a:r>
              <a:rPr lang="hu-HU" dirty="0" smtClean="0"/>
              <a:t>Libényi János szabólegény késes merénylete F. J. ellen</a:t>
            </a:r>
          </a:p>
          <a:p>
            <a:r>
              <a:rPr lang="hu-HU" dirty="0" smtClean="0"/>
              <a:t>Noszlopy Gáspár szabadcsapatot szervezett F. J. elfogására a Dunántúlon</a:t>
            </a:r>
          </a:p>
          <a:p>
            <a:r>
              <a:rPr lang="hu-HU" dirty="0" smtClean="0"/>
              <a:t>Makk József ezredes Erdélyben szervezkedett</a:t>
            </a:r>
          </a:p>
          <a:p>
            <a:r>
              <a:rPr lang="hu-HU" dirty="0" err="1" smtClean="0"/>
              <a:t>Gasparich</a:t>
            </a:r>
            <a:r>
              <a:rPr lang="hu-HU" dirty="0" smtClean="0"/>
              <a:t> </a:t>
            </a:r>
            <a:r>
              <a:rPr lang="hu-HU" dirty="0" err="1" smtClean="0"/>
              <a:t>Kilit</a:t>
            </a:r>
            <a:r>
              <a:rPr lang="hu-HU" dirty="0" smtClean="0"/>
              <a:t> ferences szerzetes szervezkedése</a:t>
            </a:r>
          </a:p>
          <a:p>
            <a:r>
              <a:rPr lang="hu-HU" dirty="0" smtClean="0"/>
              <a:t>Halálbüntetést kapott mindenki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19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92280" y="21497"/>
            <a:ext cx="2051720" cy="376754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Libényi </a:t>
            </a:r>
            <a:r>
              <a:rPr lang="hu-HU" sz="2800" dirty="0"/>
              <a:t>J</a:t>
            </a:r>
            <a:r>
              <a:rPr lang="hu-HU" sz="2800" dirty="0" smtClean="0"/>
              <a:t>ános merénylete</a:t>
            </a:r>
            <a:br>
              <a:rPr lang="hu-HU" sz="2800" dirty="0" smtClean="0"/>
            </a:br>
            <a:r>
              <a:rPr lang="hu-HU" sz="2800" dirty="0" smtClean="0"/>
              <a:t>Ferenc József ellen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7092280" y="5661248"/>
            <a:ext cx="2051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2"/>
              </a:rPr>
              <a:t>https://upload.wikimedia.org/wikipedia/commons/d/d1/J.Reiner_-_</a:t>
            </a:r>
            <a:r>
              <a:rPr lang="hu-HU" sz="1200" dirty="0" smtClean="0">
                <a:hlinkClick r:id="rId2"/>
              </a:rPr>
              <a:t>Attentat_auf_Kaiser_Franz_Joseph.jpg</a:t>
            </a:r>
            <a:r>
              <a:rPr lang="hu-HU" sz="1200" dirty="0" smtClean="0"/>
              <a:t> </a:t>
            </a:r>
            <a:endParaRPr lang="hu-HU" sz="1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92" y="0"/>
            <a:ext cx="7139072" cy="82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smtClean="0"/>
              <a:t>A passzív ellenállás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42721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magyar vezető réteg elutasította az újabszolutizmust és szembeszállt azzal</a:t>
            </a:r>
          </a:p>
          <a:p>
            <a:pPr>
              <a:lnSpc>
                <a:spcPct val="160000"/>
              </a:lnSpc>
            </a:pPr>
            <a:r>
              <a:rPr lang="hu-HU" dirty="0" smtClean="0"/>
              <a:t>A köznemesség volt a legkitartóbb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e</a:t>
            </a:r>
            <a:r>
              <a:rPr lang="hu-HU" dirty="0" smtClean="0"/>
              <a:t>lutasították az osztrák kormányt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n</a:t>
            </a:r>
            <a:r>
              <a:rPr lang="hu-HU" dirty="0" smtClean="0"/>
              <a:t>em vállaltak hivatali munkát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b</a:t>
            </a:r>
            <a:r>
              <a:rPr lang="hu-HU" dirty="0" smtClean="0"/>
              <a:t>ojkottálták a kormányzat rendezvényeit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n</a:t>
            </a:r>
            <a:r>
              <a:rPr lang="hu-HU" dirty="0" smtClean="0"/>
              <a:t>em fizettek adót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Kossuth-szakáll növesztése</a:t>
            </a:r>
          </a:p>
        </p:txBody>
      </p:sp>
    </p:spTree>
    <p:extLst>
      <p:ext uri="{BB962C8B-B14F-4D97-AF65-F5344CB8AC3E}">
        <p14:creationId xmlns:p14="http://schemas.microsoft.com/office/powerpoint/2010/main" val="18520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 passzív ellenállás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hu-HU" dirty="0"/>
              <a:t>Vezetőjük Deák </a:t>
            </a:r>
            <a:r>
              <a:rPr lang="hu-HU" dirty="0" smtClean="0"/>
              <a:t>Ferenc</a:t>
            </a:r>
            <a:endParaRPr lang="hu-HU" dirty="0"/>
          </a:p>
          <a:p>
            <a:r>
              <a:rPr lang="hu-HU" dirty="0" smtClean="0"/>
              <a:t>Ragaszkodott az 1848-as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áprilisi </a:t>
            </a:r>
            <a:r>
              <a:rPr lang="hu-HU" dirty="0"/>
              <a:t>törvényekhez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08" y="0"/>
            <a:ext cx="4357692" cy="703018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906496" y="6308725"/>
            <a:ext cx="2879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00" dirty="0">
                <a:hlinkClick r:id="rId3"/>
              </a:rPr>
              <a:t>https://</a:t>
            </a:r>
            <a:r>
              <a:rPr lang="hu-HU" sz="1100" dirty="0" smtClean="0">
                <a:hlinkClick r:id="rId3"/>
              </a:rPr>
              <a:t>upload.wikimedia.org/wikipedia/commons/1/13/Kehidai_De%C3%A1k_Ferenc.jpg</a:t>
            </a:r>
            <a:r>
              <a:rPr lang="hu-HU" sz="1100" dirty="0" smtClean="0"/>
              <a:t> 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5886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emigráció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209331"/>
          </a:xfrm>
        </p:spPr>
        <p:txBody>
          <a:bodyPr/>
          <a:lstStyle/>
          <a:p>
            <a:r>
              <a:rPr lang="hu-HU" dirty="0" smtClean="0"/>
              <a:t>A legtöbben a harc újrakezdésén dolgoztak</a:t>
            </a:r>
          </a:p>
          <a:p>
            <a:endParaRPr lang="hu-HU" dirty="0" smtClean="0"/>
          </a:p>
          <a:p>
            <a:r>
              <a:rPr lang="hu-HU" dirty="0" smtClean="0"/>
              <a:t>A külföldi kormányok támogatását nem sikerült megszerezni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</a:t>
            </a:r>
            <a:r>
              <a:rPr lang="hu-HU" dirty="0" smtClean="0"/>
              <a:t>ossuth vezette emigráció pozitív képet alakított ki a magyarságról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51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újabszolutizmus kudarca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Ausztria külpolitikai kudarcai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a</a:t>
            </a:r>
            <a:r>
              <a:rPr lang="hu-HU" dirty="0" smtClean="0"/>
              <a:t> szövetséges Oroszország elvesztése</a:t>
            </a:r>
          </a:p>
          <a:p>
            <a:pPr lvl="1">
              <a:lnSpc>
                <a:spcPct val="150000"/>
              </a:lnSpc>
            </a:pPr>
            <a:r>
              <a:rPr lang="hu-HU" dirty="0" smtClean="0">
                <a:solidFill>
                  <a:srgbClr val="FF0000"/>
                </a:solidFill>
              </a:rPr>
              <a:t>1859.: </a:t>
            </a:r>
            <a:r>
              <a:rPr lang="hu-HU" dirty="0" smtClean="0">
                <a:solidFill>
                  <a:srgbClr val="008000"/>
                </a:solidFill>
              </a:rPr>
              <a:t>vereség Itáliában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Kossuth szervezni kezdte az itáliai magyar légiót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Belpolitikai kudarcok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p</a:t>
            </a:r>
            <a:r>
              <a:rPr lang="hu-HU" dirty="0" smtClean="0"/>
              <a:t>énzügyi csőd </a:t>
            </a:r>
            <a:r>
              <a:rPr lang="hu-HU" dirty="0" smtClean="0">
                <a:latin typeface="Arial"/>
                <a:cs typeface="Arial"/>
              </a:rPr>
              <a:t>→ </a:t>
            </a:r>
            <a:r>
              <a:rPr lang="hu-HU" dirty="0" smtClean="0">
                <a:solidFill>
                  <a:srgbClr val="FF0000"/>
                </a:solidFill>
              </a:rPr>
              <a:t>1859.: </a:t>
            </a:r>
            <a:r>
              <a:rPr lang="hu-HU" dirty="0" smtClean="0">
                <a:solidFill>
                  <a:srgbClr val="008000"/>
                </a:solidFill>
              </a:rPr>
              <a:t>Bach menesztése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Nyitás a konzervatív arisztokrácia felé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74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FF0000"/>
                </a:solidFill>
              </a:rPr>
              <a:t>1860.: </a:t>
            </a:r>
            <a:r>
              <a:rPr lang="hu-HU" dirty="0" smtClean="0">
                <a:solidFill>
                  <a:srgbClr val="008000"/>
                </a:solidFill>
              </a:rPr>
              <a:t>októberi diploma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1848 előtti berendezkedés visszaállítása korlátozásokkal</a:t>
            </a:r>
          </a:p>
          <a:p>
            <a:pPr lvl="2">
              <a:lnSpc>
                <a:spcPct val="150000"/>
              </a:lnSpc>
            </a:pPr>
            <a:r>
              <a:rPr lang="hu-HU" dirty="0"/>
              <a:t>a</a:t>
            </a:r>
            <a:r>
              <a:rPr lang="hu-HU" dirty="0" smtClean="0"/>
              <a:t>z országgyűlés nem szavazhatja meg az adókat</a:t>
            </a:r>
          </a:p>
          <a:p>
            <a:pPr lvl="2">
              <a:lnSpc>
                <a:spcPct val="150000"/>
              </a:lnSpc>
            </a:pPr>
            <a:r>
              <a:rPr lang="hu-HU" dirty="0"/>
              <a:t>k</a:t>
            </a:r>
            <a:r>
              <a:rPr lang="hu-HU" dirty="0" smtClean="0"/>
              <a:t>orlátozott alkotmány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v</a:t>
            </a:r>
            <a:r>
              <a:rPr lang="hu-HU" dirty="0" smtClean="0"/>
              <a:t>ármegyék újjászervezése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m</a:t>
            </a:r>
            <a:r>
              <a:rPr lang="hu-HU" dirty="0" smtClean="0"/>
              <a:t>agyar államnyelv helyreállítása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Deák és a magyar vezető réteg visszautasította</a:t>
            </a:r>
          </a:p>
        </p:txBody>
      </p:sp>
    </p:spTree>
    <p:extLst>
      <p:ext uri="{BB962C8B-B14F-4D97-AF65-F5344CB8AC3E}">
        <p14:creationId xmlns:p14="http://schemas.microsoft.com/office/powerpoint/2010/main" val="32397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08520" y="1600200"/>
            <a:ext cx="943304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FF0000"/>
                </a:solidFill>
              </a:rPr>
              <a:t>1861.: </a:t>
            </a:r>
            <a:r>
              <a:rPr lang="hu-HU" dirty="0" smtClean="0">
                <a:solidFill>
                  <a:srgbClr val="008000"/>
                </a:solidFill>
              </a:rPr>
              <a:t>februári pátens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erősebb birodalmi központosítás (föderális alapú)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Magyarország tartománnyá való lefokozása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aránytalanul kevés képviselő küldése a birodalmi gyűlésbe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Az 1861-es pesti országgyűlés elutasította</a:t>
            </a:r>
          </a:p>
        </p:txBody>
      </p:sp>
    </p:spTree>
    <p:extLst>
      <p:ext uri="{BB962C8B-B14F-4D97-AF65-F5344CB8AC3E}">
        <p14:creationId xmlns:p14="http://schemas.microsoft.com/office/powerpoint/2010/main" val="20946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414</Words>
  <Application>Microsoft Office PowerPoint</Application>
  <PresentationFormat>Diavetítés a képernyőre (4:3 oldalarány)</PresentationFormat>
  <Paragraphs>83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Office-téma</vt:lpstr>
      <vt:lpstr>Az ellenállástól a megbékélésig</vt:lpstr>
      <vt:lpstr>A nyílt ellenállás</vt:lpstr>
      <vt:lpstr>Libényi János merénylete Ferenc József ellen</vt:lpstr>
      <vt:lpstr>A passzív ellenállás</vt:lpstr>
      <vt:lpstr>A passzív ellenállás</vt:lpstr>
      <vt:lpstr>Az emigráció</vt:lpstr>
      <vt:lpstr>Az újabszolutizmus kudarca</vt:lpstr>
      <vt:lpstr>Változások</vt:lpstr>
      <vt:lpstr>Változások</vt:lpstr>
      <vt:lpstr>A februári pátens első oldala</vt:lpstr>
      <vt:lpstr>Az elutasítás formái</vt:lpstr>
      <vt:lpstr>A provizórium, az átmeneti állapot időszaka (1861-1865)</vt:lpstr>
      <vt:lpstr>A provizórium (1861-1865)</vt:lpstr>
      <vt:lpstr>PowerPoint bemutató</vt:lpstr>
      <vt:lpstr>Felgyorsuló folyamatok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ellenállástól a megbékélésig</dc:title>
  <dc:creator>Kupás Andor</dc:creator>
  <cp:lastModifiedBy>Dávid Andrea</cp:lastModifiedBy>
  <cp:revision>45</cp:revision>
  <dcterms:created xsi:type="dcterms:W3CDTF">2018-09-13T08:00:26Z</dcterms:created>
  <dcterms:modified xsi:type="dcterms:W3CDTF">2019-05-20T08:10:06Z</dcterms:modified>
</cp:coreProperties>
</file>