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3" r:id="rId7"/>
    <p:sldId id="260" r:id="rId8"/>
    <p:sldId id="264" r:id="rId9"/>
    <p:sldId id="261" r:id="rId10"/>
    <p:sldId id="262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E639-D4A9-4BA3-A06E-DEB69B101801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6960-7A0A-434E-9D30-5BABA4C43B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9906666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E639-D4A9-4BA3-A06E-DEB69B101801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6960-7A0A-434E-9D30-5BABA4C43B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909154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E639-D4A9-4BA3-A06E-DEB69B101801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6960-7A0A-434E-9D30-5BABA4C43B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6457499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E639-D4A9-4BA3-A06E-DEB69B101801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6960-7A0A-434E-9D30-5BABA4C43B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865258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E639-D4A9-4BA3-A06E-DEB69B101801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6960-7A0A-434E-9D30-5BABA4C43B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146466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E639-D4A9-4BA3-A06E-DEB69B101801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6960-7A0A-434E-9D30-5BABA4C43B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324227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E639-D4A9-4BA3-A06E-DEB69B101801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6960-7A0A-434E-9D30-5BABA4C43B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8227489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E639-D4A9-4BA3-A06E-DEB69B101801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6960-7A0A-434E-9D30-5BABA4C43B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077603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E639-D4A9-4BA3-A06E-DEB69B101801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6960-7A0A-434E-9D30-5BABA4C43B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094416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E639-D4A9-4BA3-A06E-DEB69B101801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6960-7A0A-434E-9D30-5BABA4C43B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315043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E639-D4A9-4BA3-A06E-DEB69B101801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6960-7A0A-434E-9D30-5BABA4C43B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399417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CE639-D4A9-4BA3-A06E-DEB69B101801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6960-7A0A-434E-9D30-5BABA4C43B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405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d/d2/Haynau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upload.wikimedia.org/wikipedia/commons/f/f8/Eduard_Klieber_Franz_Joseph_I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pload.wikimedia.org/wikipedia/commons/7/75/Hungary1850.pn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9/99/Alexander_von_Bach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mnl.gov.hu/bal_menusor/hasznalat/nap_tippje_/_dokumentuma/a_bach-huszarok_egyenruhajanak_a_terve.html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Az önkényuralom rendszere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14899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Gazdasági helyzet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Hátráltató tényezők	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a</a:t>
            </a:r>
            <a:r>
              <a:rPr lang="hu-HU" dirty="0" smtClean="0"/>
              <a:t> rendszer fenntartása nagyon sokba került</a:t>
            </a:r>
          </a:p>
          <a:p>
            <a:pPr lvl="2">
              <a:lnSpc>
                <a:spcPct val="150000"/>
              </a:lnSpc>
            </a:pPr>
            <a:r>
              <a:rPr lang="hu-HU" dirty="0"/>
              <a:t>k</a:t>
            </a:r>
            <a:r>
              <a:rPr lang="hu-HU" dirty="0" smtClean="0"/>
              <a:t>atonai erő, zsandárság, besúgóhálózat és titkosrendőrség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a</a:t>
            </a:r>
            <a:r>
              <a:rPr lang="hu-HU" dirty="0" smtClean="0"/>
              <a:t> kormány a fejlődést a saját sikerének állította be</a:t>
            </a:r>
          </a:p>
          <a:p>
            <a:pPr lvl="2">
              <a:lnSpc>
                <a:spcPct val="150000"/>
              </a:lnSpc>
            </a:pPr>
            <a:r>
              <a:rPr lang="hu-HU" dirty="0"/>
              <a:t>r</a:t>
            </a:r>
            <a:r>
              <a:rPr lang="hu-HU" dirty="0" smtClean="0"/>
              <a:t>észben igaz volt, valójában a piac működése tette lehetővé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03171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megtorlás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53136"/>
          </a:xfrm>
        </p:spPr>
        <p:txBody>
          <a:bodyPr>
            <a:normAutofit/>
          </a:bodyPr>
          <a:lstStyle/>
          <a:p>
            <a:r>
              <a:rPr lang="hu-HU" dirty="0" smtClean="0"/>
              <a:t>A győzelem megalázó érzése</a:t>
            </a:r>
          </a:p>
          <a:p>
            <a:r>
              <a:rPr lang="hu-HU" dirty="0" smtClean="0"/>
              <a:t>Kegyetlen, véres bosszú</a:t>
            </a:r>
          </a:p>
          <a:p>
            <a:r>
              <a:rPr lang="hu-HU" dirty="0" smtClean="0"/>
              <a:t>Haynau, a „</a:t>
            </a:r>
            <a:r>
              <a:rPr lang="hu-HU" dirty="0" err="1" smtClean="0"/>
              <a:t>bresciai</a:t>
            </a:r>
            <a:r>
              <a:rPr lang="hu-HU" dirty="0" smtClean="0"/>
              <a:t> hiéna”</a:t>
            </a:r>
          </a:p>
          <a:p>
            <a:r>
              <a:rPr lang="hu-HU" dirty="0" smtClean="0">
                <a:solidFill>
                  <a:srgbClr val="0000FF"/>
                </a:solidFill>
              </a:rPr>
              <a:t>1849. október 6.</a:t>
            </a:r>
          </a:p>
          <a:p>
            <a:pPr lvl="1"/>
            <a:r>
              <a:rPr lang="hu-HU" dirty="0" smtClean="0">
                <a:solidFill>
                  <a:srgbClr val="008000"/>
                </a:solidFill>
              </a:rPr>
              <a:t>Arad:</a:t>
            </a:r>
            <a:r>
              <a:rPr lang="hu-HU" dirty="0" smtClean="0"/>
              <a:t> 13 honvédtábornok kivégzése</a:t>
            </a:r>
          </a:p>
          <a:p>
            <a:pPr lvl="1"/>
            <a:r>
              <a:rPr lang="hu-HU" dirty="0" smtClean="0">
                <a:solidFill>
                  <a:srgbClr val="008000"/>
                </a:solidFill>
              </a:rPr>
              <a:t>Pest: </a:t>
            </a:r>
            <a:r>
              <a:rPr lang="hu-HU" dirty="0" smtClean="0"/>
              <a:t>Batthyány Lajos kivégzése</a:t>
            </a:r>
          </a:p>
          <a:p>
            <a:r>
              <a:rPr lang="hu-HU" dirty="0" smtClean="0"/>
              <a:t>Bitó, börtön, korbács</a:t>
            </a:r>
          </a:p>
          <a:p>
            <a:r>
              <a:rPr lang="hu-HU" dirty="0" smtClean="0"/>
              <a:t>Besorozás a császári hadseregbe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473" y="1820204"/>
            <a:ext cx="2743572" cy="432736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392778" y="6147565"/>
            <a:ext cx="2434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Julius Jacob von Haynau</a:t>
            </a:r>
          </a:p>
        </p:txBody>
      </p:sp>
      <p:sp>
        <p:nvSpPr>
          <p:cNvPr id="6" name="Téglalap 5"/>
          <p:cNvSpPr/>
          <p:nvPr/>
        </p:nvSpPr>
        <p:spPr>
          <a:xfrm>
            <a:off x="4446240" y="653173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1200" dirty="0">
                <a:hlinkClick r:id="rId3"/>
              </a:rPr>
              <a:t>https://</a:t>
            </a:r>
            <a:r>
              <a:rPr lang="hu-HU" sz="1200" dirty="0" smtClean="0">
                <a:hlinkClick r:id="rId3"/>
              </a:rPr>
              <a:t>upload.wikimedia.org/wikipedia/commons/d/d2/Haynau.jpg</a:t>
            </a:r>
            <a:r>
              <a:rPr lang="hu-HU" sz="1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94023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centralizáció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u-HU" dirty="0" smtClean="0">
                <a:solidFill>
                  <a:srgbClr val="0000FF"/>
                </a:solidFill>
              </a:rPr>
              <a:t>Nyílt önkényuralom bevezetése (1851)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Ferenc József személyesen irányított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A korszak elnevezése: </a:t>
            </a:r>
            <a:r>
              <a:rPr lang="hu-HU" dirty="0" smtClean="0">
                <a:solidFill>
                  <a:srgbClr val="008000"/>
                </a:solidFill>
              </a:rPr>
              <a:t>újabszolutizmus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A rendszer támogatói</a:t>
            </a:r>
          </a:p>
          <a:p>
            <a:pPr lvl="1">
              <a:lnSpc>
                <a:spcPct val="150000"/>
              </a:lnSpc>
            </a:pPr>
            <a:r>
              <a:rPr lang="hu-HU" dirty="0" smtClean="0"/>
              <a:t>hadsereg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h</a:t>
            </a:r>
            <a:r>
              <a:rPr lang="hu-HU" dirty="0" smtClean="0"/>
              <a:t>ivatalnokok</a:t>
            </a:r>
          </a:p>
          <a:p>
            <a:pPr lvl="1">
              <a:lnSpc>
                <a:spcPct val="150000"/>
              </a:lnSpc>
            </a:pPr>
            <a:r>
              <a:rPr lang="hu-HU" dirty="0" smtClean="0"/>
              <a:t>arisztokrácia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722888" y="5572404"/>
            <a:ext cx="2421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Ferenc József 21 évesen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6820904" y="5941736"/>
            <a:ext cx="2352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dirty="0">
                <a:hlinkClick r:id="rId2"/>
              </a:rPr>
              <a:t>https://</a:t>
            </a:r>
            <a:r>
              <a:rPr lang="hu-HU" sz="1200" dirty="0" smtClean="0">
                <a:hlinkClick r:id="rId2"/>
              </a:rPr>
              <a:t>upload.wikimedia.org/wikipedia/commons/f/f8/Eduard_Klieber_Franz_Joseph_I.jpg</a:t>
            </a:r>
            <a:r>
              <a:rPr lang="hu-HU" sz="1200" dirty="0" smtClean="0"/>
              <a:t> </a:t>
            </a:r>
            <a:endParaRPr lang="hu-HU" sz="12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904" y="2618298"/>
            <a:ext cx="2249146" cy="288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142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A Bach-korszak (1851-1859)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550" y="1417638"/>
            <a:ext cx="914400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u-HU" dirty="0" smtClean="0"/>
              <a:t>Magyarországot beolvasztották a birodalomba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Öt kerületre osztották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Leválasztásra került</a:t>
            </a:r>
          </a:p>
          <a:p>
            <a:pPr lvl="1">
              <a:lnSpc>
                <a:spcPct val="150000"/>
              </a:lnSpc>
            </a:pPr>
            <a:r>
              <a:rPr lang="hu-HU" dirty="0" smtClean="0"/>
              <a:t>Erdély, Horvátország, a Szerb Vajdaság és a Temesi bánság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A kettős vámrendszert felszámolták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A megyei és a városi önkormányzat megszűnt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A feudális állapotok megszűntek</a:t>
            </a:r>
          </a:p>
        </p:txBody>
      </p:sp>
    </p:spTree>
    <p:extLst>
      <p:ext uri="{BB962C8B-B14F-4D97-AF65-F5344CB8AC3E}">
        <p14:creationId xmlns:p14="http://schemas.microsoft.com/office/powerpoint/2010/main" val="30114891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80312" y="274638"/>
            <a:ext cx="1763688" cy="4666530"/>
          </a:xfrm>
        </p:spPr>
        <p:txBody>
          <a:bodyPr>
            <a:normAutofit/>
          </a:bodyPr>
          <a:lstStyle/>
          <a:p>
            <a:r>
              <a:rPr lang="hu-HU" sz="2000" dirty="0" smtClean="0"/>
              <a:t>Magyarország közigazgatása a Bach-korszakban</a:t>
            </a:r>
            <a:endParaRPr lang="hu-HU" sz="2000" dirty="0"/>
          </a:p>
        </p:txBody>
      </p:sp>
      <p:sp>
        <p:nvSpPr>
          <p:cNvPr id="3" name="Téglalap 2"/>
          <p:cNvSpPr/>
          <p:nvPr/>
        </p:nvSpPr>
        <p:spPr>
          <a:xfrm>
            <a:off x="259432" y="6578851"/>
            <a:ext cx="64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dirty="0">
                <a:hlinkClick r:id="rId2"/>
              </a:rPr>
              <a:t>https://</a:t>
            </a:r>
            <a:r>
              <a:rPr lang="hu-HU" sz="1200" dirty="0" smtClean="0">
                <a:hlinkClick r:id="rId2"/>
              </a:rPr>
              <a:t>upload.wikimedia.org/wikipedia/commons/7/75/Hungary1850.png</a:t>
            </a:r>
            <a:r>
              <a:rPr lang="hu-HU" sz="1200" dirty="0" smtClean="0"/>
              <a:t> </a:t>
            </a:r>
            <a:endParaRPr lang="hu-HU" sz="1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74" y="0"/>
            <a:ext cx="7486600" cy="657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29160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A Bach-korszak (1851-1859)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u-HU" dirty="0" smtClean="0">
                <a:solidFill>
                  <a:srgbClr val="0000FF"/>
                </a:solidFill>
              </a:rPr>
              <a:t>A polgári állam kiépítése kezdődött meg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Polgári törvénykönyv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Egységes mértékrendszer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Egységes oktatás</a:t>
            </a:r>
          </a:p>
          <a:p>
            <a:pPr lvl="1">
              <a:lnSpc>
                <a:spcPct val="150000"/>
              </a:lnSpc>
            </a:pPr>
            <a:r>
              <a:rPr lang="hu-HU" dirty="0" smtClean="0"/>
              <a:t>nyolcosztályos gimnázium</a:t>
            </a:r>
          </a:p>
          <a:p>
            <a:pPr lvl="1">
              <a:lnSpc>
                <a:spcPct val="150000"/>
              </a:lnSpc>
            </a:pPr>
            <a:r>
              <a:rPr lang="hu-HU" dirty="0" smtClean="0"/>
              <a:t>érettségi vizsga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420888"/>
            <a:ext cx="2381250" cy="357187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182844" y="6017164"/>
            <a:ext cx="3895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Alexander Bach osztrák belügyminiszter</a:t>
            </a:r>
          </a:p>
        </p:txBody>
      </p:sp>
      <p:sp>
        <p:nvSpPr>
          <p:cNvPr id="6" name="Téglalap 5"/>
          <p:cNvSpPr/>
          <p:nvPr/>
        </p:nvSpPr>
        <p:spPr>
          <a:xfrm>
            <a:off x="5580112" y="6384965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dirty="0">
                <a:hlinkClick r:id="rId3"/>
              </a:rPr>
              <a:t>https://</a:t>
            </a:r>
            <a:r>
              <a:rPr lang="hu-HU" sz="1200" dirty="0" smtClean="0">
                <a:hlinkClick r:id="rId3"/>
              </a:rPr>
              <a:t>upload.wikimedia.org/wikipedia/commons/9/99/Alexander_von_Bach.jpg</a:t>
            </a:r>
            <a:r>
              <a:rPr lang="hu-HU" sz="1200" dirty="0" smtClean="0"/>
              <a:t> 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0426563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A Bach-korszak (1851-1859)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hu-HU" dirty="0" smtClean="0"/>
              <a:t>Nincs alkotmányosság</a:t>
            </a:r>
          </a:p>
          <a:p>
            <a:r>
              <a:rPr lang="hu-HU" dirty="0" smtClean="0"/>
              <a:t>Összbirodalmi érdekek dominálnak</a:t>
            </a:r>
          </a:p>
          <a:p>
            <a:r>
              <a:rPr lang="hu-HU" dirty="0" smtClean="0"/>
              <a:t>A hivatalnokok egy része idegen és képzetlen volt</a:t>
            </a:r>
          </a:p>
          <a:p>
            <a:pPr lvl="1"/>
            <a:r>
              <a:rPr lang="hu-HU" dirty="0" smtClean="0">
                <a:solidFill>
                  <a:srgbClr val="008000"/>
                </a:solidFill>
              </a:rPr>
              <a:t>Bach-huszárok</a:t>
            </a:r>
          </a:p>
          <a:p>
            <a:pPr lvl="1"/>
            <a:r>
              <a:rPr lang="hu-HU" dirty="0"/>
              <a:t>r</a:t>
            </a:r>
            <a:r>
              <a:rPr lang="hu-HU" dirty="0" smtClean="0"/>
              <a:t>ossz viszony az állam és a polgárok között</a:t>
            </a:r>
          </a:p>
          <a:p>
            <a:r>
              <a:rPr lang="hu-HU" dirty="0" smtClean="0"/>
              <a:t>A jobbágyfelszabadítást végrehajtották</a:t>
            </a:r>
          </a:p>
          <a:p>
            <a:r>
              <a:rPr lang="hu-HU" dirty="0" smtClean="0"/>
              <a:t>A nemeseket állampapírokkal kártalanították</a:t>
            </a:r>
          </a:p>
          <a:p>
            <a:pPr lvl="1"/>
            <a:r>
              <a:rPr lang="hu-HU" dirty="0"/>
              <a:t>a</a:t>
            </a:r>
            <a:r>
              <a:rPr lang="hu-HU" dirty="0" smtClean="0"/>
              <a:t>lacsony árfolyam, magas adók, hitelek </a:t>
            </a:r>
            <a:r>
              <a:rPr lang="hu-HU" dirty="0" smtClean="0">
                <a:latin typeface="Arial"/>
                <a:cs typeface="Arial"/>
              </a:rPr>
              <a:t>→ </a:t>
            </a:r>
            <a:r>
              <a:rPr lang="hu-HU" dirty="0" smtClean="0"/>
              <a:t>anyagi csőd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61016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hu-HU" sz="3600" dirty="0" smtClean="0"/>
              <a:t>A Bach-huszárok egyenruhájának a terve (1852)</a:t>
            </a:r>
            <a:endParaRPr lang="hu-HU" sz="3600" dirty="0"/>
          </a:p>
        </p:txBody>
      </p:sp>
      <p:sp>
        <p:nvSpPr>
          <p:cNvPr id="3" name="Téglalap 2"/>
          <p:cNvSpPr/>
          <p:nvPr/>
        </p:nvSpPr>
        <p:spPr>
          <a:xfrm>
            <a:off x="391103" y="6581001"/>
            <a:ext cx="8363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dirty="0">
                <a:hlinkClick r:id="rId2"/>
              </a:rPr>
              <a:t>http://mnl.gov.hu/bal_menusor/hasznalat/nap_tippje_/_</a:t>
            </a:r>
            <a:r>
              <a:rPr lang="hu-HU" sz="1200" dirty="0" smtClean="0">
                <a:hlinkClick r:id="rId2"/>
              </a:rPr>
              <a:t>dokumentuma/a_bach-huszarok_egyenruhajanak_a_terve.html</a:t>
            </a:r>
            <a:r>
              <a:rPr lang="hu-HU" sz="1200" dirty="0" smtClean="0"/>
              <a:t> </a:t>
            </a:r>
            <a:endParaRPr lang="hu-HU" sz="1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708" y="991915"/>
            <a:ext cx="5364063" cy="557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26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Gazdasági helyzet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2514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u-HU" dirty="0" smtClean="0"/>
              <a:t>A korábbi gazdasági fellendülés folytatódott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i</a:t>
            </a:r>
            <a:r>
              <a:rPr lang="hu-HU" dirty="0" smtClean="0"/>
              <a:t>pari fejlesztések, vasútépítés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k</a:t>
            </a:r>
            <a:r>
              <a:rPr lang="hu-HU" dirty="0" smtClean="0"/>
              <a:t>ülföldi tőke beáramlása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j</a:t>
            </a:r>
            <a:r>
              <a:rPr lang="hu-HU" dirty="0" smtClean="0"/>
              <a:t>obbágyfelszabadítás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g</a:t>
            </a:r>
            <a:r>
              <a:rPr lang="hu-HU" dirty="0" smtClean="0"/>
              <a:t>abonakonjunktúra (keresletnövekedés)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Egységes birodalmi piac</a:t>
            </a:r>
          </a:p>
          <a:p>
            <a:pPr lvl="1">
              <a:lnSpc>
                <a:spcPct val="150000"/>
              </a:lnSpc>
            </a:pPr>
            <a:r>
              <a:rPr lang="hu-HU" dirty="0" smtClean="0"/>
              <a:t>Ausztria és Magyarország közötti vámhatár megszűnt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59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245</Words>
  <Application>Microsoft Office PowerPoint</Application>
  <PresentationFormat>Diavetítés a képernyőre (4:3 oldalarány)</PresentationFormat>
  <Paragraphs>66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Office-téma</vt:lpstr>
      <vt:lpstr>Az önkényuralom rendszere</vt:lpstr>
      <vt:lpstr>A megtorlás</vt:lpstr>
      <vt:lpstr>A centralizáció</vt:lpstr>
      <vt:lpstr>A Bach-korszak (1851-1859)</vt:lpstr>
      <vt:lpstr>Magyarország közigazgatása a Bach-korszakban</vt:lpstr>
      <vt:lpstr>A Bach-korszak (1851-1859)</vt:lpstr>
      <vt:lpstr>A Bach-korszak (1851-1859)</vt:lpstr>
      <vt:lpstr>A Bach-huszárok egyenruhájának a terve (1852)</vt:lpstr>
      <vt:lpstr>Gazdasági helyzet</vt:lpstr>
      <vt:lpstr>Gazdasági helyzet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önkényuralom rendszere</dc:title>
  <dc:creator>Kupás Andor</dc:creator>
  <cp:lastModifiedBy>Dávid Andrea</cp:lastModifiedBy>
  <cp:revision>31</cp:revision>
  <dcterms:created xsi:type="dcterms:W3CDTF">2018-09-06T07:52:59Z</dcterms:created>
  <dcterms:modified xsi:type="dcterms:W3CDTF">2019-05-20T08:08:30Z</dcterms:modified>
</cp:coreProperties>
</file>