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4" r:id="rId4"/>
    <p:sldId id="263" r:id="rId5"/>
    <p:sldId id="264" r:id="rId6"/>
    <p:sldId id="265" r:id="rId7"/>
    <p:sldId id="275" r:id="rId8"/>
    <p:sldId id="266" r:id="rId9"/>
    <p:sldId id="276" r:id="rId10"/>
    <p:sldId id="267" r:id="rId11"/>
    <p:sldId id="277" r:id="rId12"/>
    <p:sldId id="268" r:id="rId13"/>
    <p:sldId id="278" r:id="rId14"/>
    <p:sldId id="269" r:id="rId15"/>
    <p:sldId id="270" r:id="rId16"/>
    <p:sldId id="271" r:id="rId17"/>
    <p:sldId id="272" r:id="rId18"/>
    <p:sldId id="279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2AC689-27EA-4ACD-B565-A88D82C2C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E343CCE-48E3-4F52-A227-8E2724D95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8C9C516-DF55-414D-921F-64F545AB7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C35A4A2-9BFD-46E7-8221-4954C62C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BB0A42A-E7DE-4FA9-8AAF-2B130FEB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73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BE7274-0A65-44AB-8661-672929FC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2CBC5B8-0533-414B-81F5-EBBA766A5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6DC3260-50ED-48A7-8EE8-3EEB691D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69966F1-8A19-443D-A6FF-D17D6A66D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F3D4CCC-862C-45C7-8D7F-1A1E2851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265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AD275F3-008B-4FF6-BBC4-97D3CDB01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A46C620-26AE-44FB-970D-AF4EA799D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EC40C59-ED69-4CAC-8937-C252E0A6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B863010-949F-4DB0-BFC3-A31A6ECB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0E7B48E-6690-48BB-A898-12C2E644D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844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56A0AE-B76A-4591-A757-2CE31E1D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623760-6BBD-4F69-BF1F-7DF6A78B5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B21F5EA-A6A9-4E10-A6A8-8BE2704AA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B50E2BD-6865-460D-996B-8700A51E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25DA952-C0AA-43AD-BFE1-48A4C44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60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AF8B67-3400-4E1E-8B72-53450A8FB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87E12E9-67F0-4DF3-83EF-AFEF1F28C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A8A0C24-8D52-47B5-BEBE-1E254307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B9EA80C-2389-423F-82FB-E1BD88B31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88F18B-13A6-42BB-8AC5-51F0A969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39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0527D3-4B48-4FDF-AA64-EA566C2EB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B24383-EF7E-4576-BBD6-F1479F60F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723C7F6-BEFA-464B-91C5-DBDF63350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E1E2A38-90EC-4E1D-A48E-520F801C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66947AA-D531-49C6-B7EB-E808133D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25597D9-2CF2-4882-8844-7674378E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512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AB9682-97EE-4ECC-BB61-B39F2DB1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7E078F9-174F-4442-B862-D6E3F2C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F0D2181-DDAE-4D75-8497-0D03C15B4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CF87D8B-609B-4C26-BA6E-27AC40CF1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23B438B-EA3A-462D-AAC5-B35DC5195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779C2A1-0463-4C3D-85C3-0428AE9FB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CA28E33-9AA5-4784-B2C1-B1FEA6C3C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5059EBC-E1C0-4156-B7C7-BADA0C6F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13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0DFE0C-6C23-4F09-AF76-2918AD60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29FCF56-55D2-4296-9D34-7E8A14A2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D889CD9-E462-4B68-A6FB-DD76AC9EC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6B31CE8-F89E-43EC-A34C-3CA5D932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102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9AEDA59-5270-4AF1-A828-A04DDE98C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CB2EBC7-E50D-4974-9FB6-61A1E0FD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4E69B59-4FF6-400F-B997-0E2775D0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570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B183CA-348F-4107-ADB0-033270CB9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76A21E0-DD16-47CF-A08B-714AE2EA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A6CFA96-456D-426B-A67A-38AFC5132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9F8DB99-9E37-4DEE-9D4D-99D31AF6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58AFCC9-0B7C-4D32-BE61-9992E3EF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8D68EDE-DE9D-4280-9D64-EED81F8A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713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DFB03E-E944-441B-B4A8-EEF7E0410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1BCD20D-B282-4BA5-9C19-D77AE51DC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C8C6FAA-64C2-4800-805D-B973351A0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09B3920-4B37-4574-8BE1-A82229B3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6E9246F-B167-460B-98BA-C8B1D61F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13CFA17-1A4E-431E-ACEA-7904F4234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968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911D54A-DE5E-489A-B720-BFEF00B2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80AEFA4-77EC-4AEF-9A04-531B62083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34F62D5-4A7B-4B16-BF5C-324AD6A92E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DBB4E-680D-4D53-8358-9AAD4247A9FD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A32F1B-1880-4D51-82CB-F8010B94D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BADD4A7-F343-4D7F-8B3C-F6F02EB16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03A18-398A-4871-ADC7-2D73831991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536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b/b4/SzechenyiIstvan1.jpg" TargetMode="External"/><Relationship Id="rId2" Type="http://schemas.openxmlformats.org/officeDocument/2006/relationships/hyperlink" Target="https://upload.wikimedia.org/wikipedia/commons/0/0a/Kossuth_Lajos_sz%C3%ADnezett_litogr%C3%A1fia_1848_Prinzhofer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16C228-0841-4924-A789-0EEFD6F0E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223" y="296740"/>
            <a:ext cx="9144000" cy="2387600"/>
          </a:xfrm>
        </p:spPr>
        <p:txBody>
          <a:bodyPr/>
          <a:lstStyle/>
          <a:p>
            <a:r>
              <a:rPr lang="hu-HU" dirty="0"/>
              <a:t>Széchenyi István és</a:t>
            </a:r>
            <a:br>
              <a:rPr lang="hu-HU" dirty="0"/>
            </a:br>
            <a:r>
              <a:rPr lang="hu-HU" dirty="0"/>
              <a:t> Kossuth Lajos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B363451-B5A1-4DC3-ACEB-56404CC08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64687"/>
            <a:ext cx="9144000" cy="1655762"/>
          </a:xfrm>
        </p:spPr>
        <p:txBody>
          <a:bodyPr>
            <a:normAutofit/>
          </a:bodyPr>
          <a:lstStyle/>
          <a:p>
            <a:r>
              <a:rPr lang="hu-HU" sz="3600" i="1" dirty="0"/>
              <a:t>Vita a „szív és az ész politikusa” között</a:t>
            </a:r>
          </a:p>
        </p:txBody>
      </p:sp>
    </p:spTree>
    <p:extLst>
      <p:ext uri="{BB962C8B-B14F-4D97-AF65-F5344CB8AC3E}">
        <p14:creationId xmlns:p14="http://schemas.microsoft.com/office/powerpoint/2010/main" val="252200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1A8A44-0D27-4C80-B1DD-60F4DD217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6"/>
            <a:ext cx="10515600" cy="735706"/>
          </a:xfrm>
        </p:spPr>
        <p:txBody>
          <a:bodyPr/>
          <a:lstStyle/>
          <a:p>
            <a:pPr algn="ctr"/>
            <a:r>
              <a:rPr lang="hu-HU" b="1" dirty="0"/>
              <a:t>Kossuth Lajos élete röviden I.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083AE6-9780-49C4-BC7D-2F6AF4834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6" y="1088777"/>
            <a:ext cx="10515600" cy="5519507"/>
          </a:xfrm>
        </p:spPr>
        <p:txBody>
          <a:bodyPr>
            <a:normAutofit/>
          </a:bodyPr>
          <a:lstStyle/>
          <a:p>
            <a:r>
              <a:rPr lang="hu-HU" sz="3200" dirty="0"/>
              <a:t>1802-ben született Monokon</a:t>
            </a:r>
          </a:p>
          <a:p>
            <a:r>
              <a:rPr lang="hu-HU" sz="3200" dirty="0"/>
              <a:t>Köznemesi családból származott, apja ügyvéd, ő is jogi pályán tanult</a:t>
            </a:r>
          </a:p>
          <a:p>
            <a:r>
              <a:rPr lang="hu-HU" sz="3200" dirty="0"/>
              <a:t>Első politikai szereplése: 1832/36-os országgyűlés (Országgyűlési Tudósítások)</a:t>
            </a:r>
          </a:p>
          <a:p>
            <a:r>
              <a:rPr lang="hu-HU" sz="3200" dirty="0"/>
              <a:t>1837-1840: börtön, amnesztiával szabadul (Törvényhatósági Tudósítások)</a:t>
            </a:r>
          </a:p>
          <a:p>
            <a:r>
              <a:rPr lang="hu-HU" sz="3200" dirty="0"/>
              <a:t>1841-1844: a Pesti Hírlap szerkesztője, </a:t>
            </a:r>
            <a:r>
              <a:rPr lang="hu-HU" sz="3200" b="1" dirty="0"/>
              <a:t>vezércikkeiben</a:t>
            </a:r>
            <a:r>
              <a:rPr lang="hu-HU" sz="3200" dirty="0"/>
              <a:t> a legfontosabb kérdésekkel foglalkozik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072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2AE2AD-8CB5-4BE8-A966-3A8CAF719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1325563"/>
          </a:xfrm>
        </p:spPr>
        <p:txBody>
          <a:bodyPr/>
          <a:lstStyle/>
          <a:p>
            <a:pPr algn="ctr"/>
            <a:r>
              <a:rPr lang="hu-HU" b="1" dirty="0"/>
              <a:t>Kossuth Lajos élete röviden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F5E1B9-18E0-41B4-B213-158724D6C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460"/>
            <a:ext cx="10515600" cy="4351338"/>
          </a:xfrm>
        </p:spPr>
        <p:txBody>
          <a:bodyPr/>
          <a:lstStyle/>
          <a:p>
            <a:r>
              <a:rPr lang="hu-HU" sz="3200" dirty="0"/>
              <a:t> A Batthyány-kormány pénzügy minisztere</a:t>
            </a:r>
          </a:p>
          <a:p>
            <a:r>
              <a:rPr lang="hu-HU" sz="3200" dirty="0"/>
              <a:t> A szabadságharc kitörése után az OHB (Országos Honvédelmi Bizottmány) elnöke</a:t>
            </a:r>
          </a:p>
          <a:p>
            <a:r>
              <a:rPr lang="hu-HU" sz="3200" dirty="0"/>
              <a:t>1849. április 14., a Habsburg-ház trónfosztása után kormányzó-elnök</a:t>
            </a:r>
          </a:p>
          <a:p>
            <a:r>
              <a:rPr lang="hu-HU" sz="3200" dirty="0"/>
              <a:t>A szabadságharc leverése után emigrál, emigrációban hal meg 1894-ben, Torinóban.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1297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997A5E-C0F7-4937-A0CE-939C637C9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174"/>
          </a:xfrm>
        </p:spPr>
        <p:txBody>
          <a:bodyPr>
            <a:normAutofit fontScale="90000"/>
          </a:bodyPr>
          <a:lstStyle/>
          <a:p>
            <a:pPr algn="ctr"/>
            <a:br>
              <a:rPr lang="hu-HU" dirty="0"/>
            </a:br>
            <a:r>
              <a:rPr lang="hu-HU" b="1" dirty="0"/>
              <a:t>Reformprogramja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2D42F3-6596-4B0E-ABB7-42383D5FD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13" y="1216242"/>
            <a:ext cx="10515600" cy="5276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u="sng" dirty="0"/>
              <a:t>Társadalmi program:</a:t>
            </a:r>
            <a:r>
              <a:rPr lang="hu-HU" sz="3200" dirty="0"/>
              <a:t> </a:t>
            </a:r>
          </a:p>
          <a:p>
            <a:pPr marL="0" indent="0">
              <a:buNone/>
            </a:pPr>
            <a:r>
              <a:rPr lang="hu-HU" sz="3200" i="1" dirty="0"/>
              <a:t>a legtöbb kérdésben azonos Széchenyivel,</a:t>
            </a:r>
          </a:p>
          <a:p>
            <a:pPr marL="0" indent="0">
              <a:buNone/>
            </a:pPr>
            <a:r>
              <a:rPr lang="hu-HU" sz="3200" i="1" dirty="0"/>
              <a:t> de a módot illetően eltér</a:t>
            </a:r>
          </a:p>
          <a:p>
            <a:pPr marL="0" indent="0">
              <a:buNone/>
            </a:pPr>
            <a:endParaRPr lang="hu-HU" sz="3200" dirty="0"/>
          </a:p>
          <a:p>
            <a:r>
              <a:rPr lang="hu-HU" sz="3200" dirty="0"/>
              <a:t> Kötelező örökváltság</a:t>
            </a:r>
          </a:p>
          <a:p>
            <a:r>
              <a:rPr lang="hu-HU" sz="3200" dirty="0"/>
              <a:t> Törvény előtti egyenlőség</a:t>
            </a:r>
          </a:p>
          <a:p>
            <a:r>
              <a:rPr lang="hu-HU" sz="3200" dirty="0"/>
              <a:t> Teljes közteherviselés</a:t>
            </a:r>
          </a:p>
          <a:p>
            <a:r>
              <a:rPr lang="hu-HU" sz="3200" dirty="0"/>
              <a:t> Politikai szabadságjogok biztosítása (liberális felfogás)</a:t>
            </a:r>
          </a:p>
          <a:p>
            <a:r>
              <a:rPr lang="hu-HU" sz="3200" dirty="0"/>
              <a:t> Érdekegyesítés következetes képviselője</a:t>
            </a:r>
          </a:p>
          <a:p>
            <a:pPr marL="0" indent="0">
              <a:buNone/>
            </a:pPr>
            <a:endParaRPr lang="hu-HU" sz="3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7750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0B6DAB-D56A-491E-9B9A-CFC97E05E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02" y="6981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3200" b="1" u="sng" dirty="0"/>
              <a:t>Gazdasági program:</a:t>
            </a:r>
          </a:p>
          <a:p>
            <a:pPr marL="0" indent="0">
              <a:buNone/>
            </a:pPr>
            <a:endParaRPr lang="hu-HU" sz="3200" b="1" u="sng" dirty="0"/>
          </a:p>
          <a:p>
            <a:r>
              <a:rPr lang="hu-HU" sz="3200" dirty="0"/>
              <a:t>Önálló nemzeti ipar, védővámok </a:t>
            </a:r>
          </a:p>
          <a:p>
            <a:r>
              <a:rPr lang="hu-HU" sz="3200" dirty="0"/>
              <a:t>Ősiség és háramlási jog eltörlése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200" i="1" dirty="0"/>
              <a:t>„Ipar nélkül a nemzet félkarú óriás”</a:t>
            </a:r>
          </a:p>
        </p:txBody>
      </p:sp>
    </p:spTree>
    <p:extLst>
      <p:ext uri="{BB962C8B-B14F-4D97-AF65-F5344CB8AC3E}">
        <p14:creationId xmlns:p14="http://schemas.microsoft.com/office/powerpoint/2010/main" val="2369745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AB6007-585D-4BAC-84B8-D1F880DB5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71" y="501520"/>
            <a:ext cx="5632182" cy="5362575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Reformok bázisa: A reformokat a magyar liberális köznemességnek és az értelmiségnek kell megvalósítani, (</a:t>
            </a:r>
            <a:r>
              <a:rPr lang="hu-HU" dirty="0" err="1"/>
              <a:t>municipialista</a:t>
            </a:r>
            <a:r>
              <a:rPr lang="hu-HU" dirty="0"/>
              <a:t> felfogás)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/>
              <a:t>Birodalomhoz való viszony: Széchenyivel ellentétben a birodalmon belüli nagyobb önállóság híve, mind politikai, mind gazdasági tekintetben. Mindaddig nem tartja szükségesnek a szakítást, amíg a bécsi kormányzat támogatja ezt.</a:t>
            </a:r>
          </a:p>
          <a:p>
            <a:endParaRPr lang="hu-HU" sz="2000" dirty="0"/>
          </a:p>
        </p:txBody>
      </p:sp>
      <p:pic>
        <p:nvPicPr>
          <p:cNvPr id="1028" name="Picture 4" descr="Kossuth Lajos. SzÃ­nezett litogrÃ¡fia">
            <a:extLst>
              <a:ext uri="{FF2B5EF4-FFF2-40B4-BE49-F238E27FC236}">
                <a16:creationId xmlns:a16="http://schemas.microsoft.com/office/drawing/2014/main" id="{00669D2E-4270-401E-9080-C73C1F224C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2442"/>
          <a:stretch/>
        </p:blipFill>
        <p:spPr bwMode="auto">
          <a:xfrm>
            <a:off x="6090612" y="10"/>
            <a:ext cx="6101387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147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3FC56D-1D0A-4830-BF4B-947AFDB9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85"/>
            <a:ext cx="10515600" cy="806728"/>
          </a:xfrm>
        </p:spPr>
        <p:txBody>
          <a:bodyPr>
            <a:normAutofit fontScale="90000"/>
          </a:bodyPr>
          <a:lstStyle/>
          <a:p>
            <a:pPr algn="ctr"/>
            <a:br>
              <a:rPr lang="hu-HU" dirty="0"/>
            </a:br>
            <a:r>
              <a:rPr lang="hu-HU" sz="3800" b="1" dirty="0">
                <a:latin typeface="+mn-lt"/>
              </a:rPr>
              <a:t>Széchenyi és Kossuth vitája</a:t>
            </a:r>
            <a:br>
              <a:rPr lang="hu-HU" sz="3600" b="1" dirty="0">
                <a:latin typeface="+mn-lt"/>
              </a:rPr>
            </a:br>
            <a:r>
              <a:rPr lang="hu-HU" sz="3600" i="1" dirty="0">
                <a:latin typeface="+mn-lt"/>
              </a:rPr>
              <a:t>Széchenyi az „ész”, Kossuth a „szív” politikusa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BAA098-5A4D-40F3-AE32-28BED0F1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89" y="1429305"/>
            <a:ext cx="10515600" cy="4802819"/>
          </a:xfrm>
        </p:spPr>
        <p:txBody>
          <a:bodyPr>
            <a:normAutofit/>
          </a:bodyPr>
          <a:lstStyle/>
          <a:p>
            <a:endParaRPr lang="hu-HU" sz="2900" dirty="0"/>
          </a:p>
          <a:p>
            <a:r>
              <a:rPr lang="hu-HU" sz="3200" dirty="0"/>
              <a:t>Céljuk közös volt, de módszereik mások </a:t>
            </a:r>
          </a:p>
          <a:p>
            <a:r>
              <a:rPr lang="hu-HU" sz="3200" dirty="0"/>
              <a:t>Az 1840-es években bontakozott ki vita közöttük</a:t>
            </a:r>
          </a:p>
          <a:p>
            <a:r>
              <a:rPr lang="hu-HU" sz="3200" dirty="0"/>
              <a:t>Széchenyi a Kelet népe című művében támadta Kossuthot 1841-ben, Kossuth a Pesti Hírlapban, a Felelet című művében válaszolt</a:t>
            </a:r>
          </a:p>
          <a:p>
            <a:r>
              <a:rPr lang="hu-HU" sz="3200" dirty="0"/>
              <a:t>Kossuth a „legnagyobb magyarnak” tartja Széchenyit, részéről a tisztelet inkább jellemző a vitában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1600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16E51F-C6D6-46E9-B08C-9871D13A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8362"/>
            <a:ext cx="10515600" cy="5942337"/>
          </a:xfrm>
        </p:spPr>
        <p:txBody>
          <a:bodyPr>
            <a:normAutofit/>
          </a:bodyPr>
          <a:lstStyle/>
          <a:p>
            <a:r>
              <a:rPr lang="hu-HU" sz="3200" dirty="0"/>
              <a:t>Széchenyi is elismeri Kossuth tevékenységét, de bírálja:</a:t>
            </a:r>
          </a:p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r>
              <a:rPr lang="hu-HU" sz="3200" dirty="0"/>
              <a:t>- Kossuth az önállóság hangoztatásával ujjat húz Béccsel,</a:t>
            </a:r>
          </a:p>
          <a:p>
            <a:pPr marL="0" indent="0">
              <a:buNone/>
            </a:pPr>
            <a:r>
              <a:rPr lang="hu-HU" sz="3200" dirty="0"/>
              <a:t>- meggondolatlanságával, radikalizmusával forradalmat csinál, ezzel katasztrófába vezeti az országot.</a:t>
            </a:r>
          </a:p>
          <a:p>
            <a:pPr>
              <a:buFontTx/>
              <a:buChar char="-"/>
            </a:pPr>
            <a:r>
              <a:rPr lang="hu-HU" sz="3200" dirty="0"/>
              <a:t>lázítónak tekintette, bírálta azért is, mert a politikát a nyilvánosság elé viszi (sajtó), a hozzá nem értő tömegek elé tárja.</a:t>
            </a:r>
          </a:p>
          <a:p>
            <a:pPr marL="0" indent="0">
              <a:buNone/>
            </a:pPr>
            <a:endParaRPr lang="hu-HU" sz="3200" dirty="0"/>
          </a:p>
          <a:p>
            <a:r>
              <a:rPr lang="hu-HU" sz="3200" dirty="0"/>
              <a:t>Széchenyi szerint a politizálás színterének az országgyűlésnek kell lenni.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080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FDFEDBBA-F422-4B50-9EEC-6A407F987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8041"/>
              </p:ext>
            </p:extLst>
          </p:nvPr>
        </p:nvGraphicFramePr>
        <p:xfrm>
          <a:off x="1468761" y="167102"/>
          <a:ext cx="9254478" cy="5553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826">
                  <a:extLst>
                    <a:ext uri="{9D8B030D-6E8A-4147-A177-3AD203B41FA5}">
                      <a16:colId xmlns:a16="http://schemas.microsoft.com/office/drawing/2014/main" val="2478963780"/>
                    </a:ext>
                  </a:extLst>
                </a:gridCol>
                <a:gridCol w="3084826">
                  <a:extLst>
                    <a:ext uri="{9D8B030D-6E8A-4147-A177-3AD203B41FA5}">
                      <a16:colId xmlns:a16="http://schemas.microsoft.com/office/drawing/2014/main" val="1769075486"/>
                    </a:ext>
                  </a:extLst>
                </a:gridCol>
                <a:gridCol w="3084826">
                  <a:extLst>
                    <a:ext uri="{9D8B030D-6E8A-4147-A177-3AD203B41FA5}">
                      <a16:colId xmlns:a16="http://schemas.microsoft.com/office/drawing/2014/main" val="1873027249"/>
                    </a:ext>
                  </a:extLst>
                </a:gridCol>
              </a:tblGrid>
              <a:tr h="936499">
                <a:tc>
                  <a:txBody>
                    <a:bodyPr/>
                    <a:lstStyle/>
                    <a:p>
                      <a:pPr algn="ctr"/>
                      <a:r>
                        <a:rPr lang="hu-HU" sz="3200" dirty="0">
                          <a:solidFill>
                            <a:schemeClr val="tx1"/>
                          </a:solidFill>
                        </a:rPr>
                        <a:t>Szempontok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>
                          <a:solidFill>
                            <a:schemeClr val="tx1"/>
                          </a:solidFill>
                        </a:rPr>
                        <a:t>Széchenyi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200" dirty="0">
                          <a:solidFill>
                            <a:schemeClr val="tx1"/>
                          </a:solidFill>
                        </a:rPr>
                        <a:t>Kossuth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69895"/>
                  </a:ext>
                </a:extLst>
              </a:tr>
              <a:tr h="936499">
                <a:tc>
                  <a:txBody>
                    <a:bodyPr/>
                    <a:lstStyle/>
                    <a:p>
                      <a:pPr algn="ctr"/>
                      <a:r>
                        <a:rPr lang="hu-HU" sz="2800" b="0" dirty="0"/>
                        <a:t>Személyisége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Megfontoltabb, higgadtabb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Lobbanékonyabb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668514"/>
                  </a:ext>
                </a:extLst>
              </a:tr>
              <a:tr h="936499">
                <a:tc>
                  <a:txBody>
                    <a:bodyPr/>
                    <a:lstStyle/>
                    <a:p>
                      <a:pPr algn="ctr"/>
                      <a:r>
                        <a:rPr lang="hu-HU" sz="2800" b="0" dirty="0"/>
                        <a:t>Politizálás színtere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Országgyűlés, könyvek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Sajtó, </a:t>
                      </a:r>
                    </a:p>
                    <a:p>
                      <a:pPr algn="ctr"/>
                      <a:r>
                        <a:rPr lang="hu-HU" sz="2800" dirty="0"/>
                        <a:t>közélet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41250"/>
                  </a:ext>
                </a:extLst>
              </a:tr>
              <a:tr h="936499">
                <a:tc>
                  <a:txBody>
                    <a:bodyPr/>
                    <a:lstStyle/>
                    <a:p>
                      <a:pPr algn="ctr"/>
                      <a:r>
                        <a:rPr lang="hu-HU" sz="2800" b="0" dirty="0"/>
                        <a:t>Reformok bázisa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Arisztokrácia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Köznemesség, értelmiség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254595"/>
                  </a:ext>
                </a:extLst>
              </a:tr>
              <a:tr h="837377">
                <a:tc>
                  <a:txBody>
                    <a:bodyPr/>
                    <a:lstStyle/>
                    <a:p>
                      <a:pPr algn="ctr"/>
                      <a:r>
                        <a:rPr lang="hu-HU" sz="2800" b="0" dirty="0"/>
                        <a:t>A végrehajtás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Lassú, fokozatos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Gyors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063176"/>
                  </a:ext>
                </a:extLst>
              </a:tr>
              <a:tr h="936499">
                <a:tc>
                  <a:txBody>
                    <a:bodyPr/>
                    <a:lstStyle/>
                    <a:p>
                      <a:pPr algn="ctr"/>
                      <a:r>
                        <a:rPr lang="hu-HU" sz="2800" b="0" dirty="0"/>
                        <a:t>Jobbágykérdés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Önkéntes örökváltság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dirty="0"/>
                        <a:t>Kötelező örökváltság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520956"/>
                  </a:ext>
                </a:extLst>
              </a:tr>
            </a:tbl>
          </a:graphicData>
        </a:graphic>
      </p:graphicFrame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5BB8415F-DB81-458E-A25E-C6C66F019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500971"/>
              </p:ext>
            </p:extLst>
          </p:nvPr>
        </p:nvGraphicFramePr>
        <p:xfrm>
          <a:off x="1468761" y="5720498"/>
          <a:ext cx="925447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826">
                  <a:extLst>
                    <a:ext uri="{9D8B030D-6E8A-4147-A177-3AD203B41FA5}">
                      <a16:colId xmlns:a16="http://schemas.microsoft.com/office/drawing/2014/main" val="1353512679"/>
                    </a:ext>
                  </a:extLst>
                </a:gridCol>
                <a:gridCol w="3084826">
                  <a:extLst>
                    <a:ext uri="{9D8B030D-6E8A-4147-A177-3AD203B41FA5}">
                      <a16:colId xmlns:a16="http://schemas.microsoft.com/office/drawing/2014/main" val="79908177"/>
                    </a:ext>
                  </a:extLst>
                </a:gridCol>
                <a:gridCol w="3084826">
                  <a:extLst>
                    <a:ext uri="{9D8B030D-6E8A-4147-A177-3AD203B41FA5}">
                      <a16:colId xmlns:a16="http://schemas.microsoft.com/office/drawing/2014/main" val="486279359"/>
                    </a:ext>
                  </a:extLst>
                </a:gridCol>
              </a:tblGrid>
              <a:tr h="936499">
                <a:tc>
                  <a:txBody>
                    <a:bodyPr/>
                    <a:lstStyle/>
                    <a:p>
                      <a:pPr algn="ctr"/>
                      <a:r>
                        <a:rPr lang="hu-HU" sz="2800" b="0" dirty="0">
                          <a:solidFill>
                            <a:schemeClr val="tx1"/>
                          </a:solidFill>
                        </a:rPr>
                        <a:t>A birodalomhoz való viszony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0" dirty="0">
                          <a:solidFill>
                            <a:schemeClr val="tx1"/>
                          </a:solidFill>
                        </a:rPr>
                        <a:t>Udvarhű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800" b="0" dirty="0">
                          <a:solidFill>
                            <a:schemeClr val="tx1"/>
                          </a:solidFill>
                        </a:rPr>
                        <a:t>Nagyobb önállóság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72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1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959A22-A7B1-4590-B63A-77931713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/>
              <a:t>Képek </a:t>
            </a:r>
            <a:r>
              <a:rPr lang="hu-HU" dirty="0"/>
              <a:t>forrása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111882-DA45-4780-ACEA-22B545CDB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Kossuth Lajos, színezett litográfia </a:t>
            </a:r>
          </a:p>
          <a:p>
            <a:pPr marL="0" indent="0">
              <a:buNone/>
            </a:pPr>
            <a:r>
              <a:rPr lang="hu-HU" dirty="0">
                <a:hlinkClick r:id="rId2"/>
              </a:rPr>
              <a:t>https://upload.wikimedia.org/wikipedia/commons/0/0a/Kossuth_Lajos_sz%C3%ADnezett_litogr%C3%A1fia_1848_Prinzhofer.jpg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Barabás Miklós: Széchenyi István</a:t>
            </a:r>
          </a:p>
          <a:p>
            <a:pPr marL="0" indent="0">
              <a:buNone/>
            </a:pPr>
            <a:r>
              <a:rPr lang="hu-HU" dirty="0">
                <a:hlinkClick r:id="rId3"/>
              </a:rPr>
              <a:t>https://upload.wikimedia.org/wikipedia/commons/b/b4/SzechenyiIstvan1.jpg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915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D120F8-3FCE-44C6-AB65-BC1F829A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939"/>
            <a:ext cx="10515600" cy="771217"/>
          </a:xfrm>
        </p:spPr>
        <p:txBody>
          <a:bodyPr/>
          <a:lstStyle/>
          <a:p>
            <a:pPr algn="ctr"/>
            <a:r>
              <a:rPr lang="hu-HU" b="1" dirty="0"/>
              <a:t>Széchenyi István élete röviden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EA9824-5BC2-4B06-B3DA-42CF00CD1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7" y="1062144"/>
            <a:ext cx="10515600" cy="5634917"/>
          </a:xfrm>
        </p:spPr>
        <p:txBody>
          <a:bodyPr>
            <a:normAutofit/>
          </a:bodyPr>
          <a:lstStyle/>
          <a:p>
            <a:r>
              <a:rPr lang="hu-HU" sz="3200" dirty="0"/>
              <a:t>Bécsben született 1791. szeptember. 21-én</a:t>
            </a:r>
          </a:p>
          <a:p>
            <a:r>
              <a:rPr lang="hu-HU" sz="3200" dirty="0"/>
              <a:t>Nagybirtokos arisztokrata család leszármazottja</a:t>
            </a:r>
          </a:p>
          <a:p>
            <a:r>
              <a:rPr lang="hu-HU" sz="3200" dirty="0"/>
              <a:t>Apja: Széchenyi Ferenc, a Nemzeti Múzeum megalapítója, anyja: Festetics Julianna</a:t>
            </a:r>
          </a:p>
          <a:p>
            <a:r>
              <a:rPr lang="hu-HU" sz="3200" dirty="0"/>
              <a:t>Harcolt a napóleoni háborúkban, majd az 1810-es években Nyugat-Európában utazgatott: hazatérve szembesül Magyarország elmaradottságával („csúnyácska haza”). </a:t>
            </a:r>
          </a:p>
          <a:p>
            <a:r>
              <a:rPr lang="hu-HU" sz="3200" dirty="0"/>
              <a:t>Első politikai szereplése: 1825/27-es országgyűlés - MTA alapítására felajánlás tesz </a:t>
            </a:r>
          </a:p>
        </p:txBody>
      </p:sp>
    </p:spTree>
    <p:extLst>
      <p:ext uri="{BB962C8B-B14F-4D97-AF65-F5344CB8AC3E}">
        <p14:creationId xmlns:p14="http://schemas.microsoft.com/office/powerpoint/2010/main" val="187875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A26E8F-4A0A-4399-ACE4-A4CFC9237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Széchenyi István élete röviden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AA79FB-3A51-40B5-93BC-18CE198B5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/>
              <a:t>1830-tól a közélet meghatározó alakja</a:t>
            </a:r>
          </a:p>
          <a:p>
            <a:r>
              <a:rPr lang="hu-HU" sz="3200" dirty="0"/>
              <a:t>1848-ban az első felelős magyar kormány minisztere (közlekedésügy és közmunka)</a:t>
            </a:r>
          </a:p>
          <a:p>
            <a:r>
              <a:rPr lang="hu-HU" sz="3200" dirty="0"/>
              <a:t> Amikor a forradalom szabadságharcba torkollik, idegösszeomlást kap</a:t>
            </a:r>
          </a:p>
          <a:p>
            <a:r>
              <a:rPr lang="hu-HU" sz="3200" dirty="0"/>
              <a:t> a döblingi elmegyógyintézetben kezelik, itt lesz öngyilkos 1860-ban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279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C601C1-33E2-4DE4-ADA7-1D121A4F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104" y="105391"/>
            <a:ext cx="6586491" cy="1056659"/>
          </a:xfrm>
        </p:spPr>
        <p:txBody>
          <a:bodyPr>
            <a:normAutofit/>
          </a:bodyPr>
          <a:lstStyle/>
          <a:p>
            <a:r>
              <a:rPr lang="hu-HU" dirty="0"/>
              <a:t>Fontosabb művei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BD448E7-BDF3-480A-B40E-A6F0B16DB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705" y="1304925"/>
            <a:ext cx="6586489" cy="4895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/>
              <a:t>1. </a:t>
            </a:r>
            <a:r>
              <a:rPr lang="hu-HU" b="1" dirty="0"/>
              <a:t>Hitel</a:t>
            </a:r>
            <a:r>
              <a:rPr lang="hu-HU" dirty="0"/>
              <a:t>: ebben fejti ki reformprogramját, 1830</a:t>
            </a:r>
          </a:p>
          <a:p>
            <a:r>
              <a:rPr lang="hu-HU" dirty="0"/>
              <a:t>Munkája nagy visszhangot keltett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/>
              <a:t>Dessewffy József: „A Hitel című munka </a:t>
            </a:r>
            <a:r>
              <a:rPr lang="hu-HU" dirty="0" err="1"/>
              <a:t>taglalatja</a:t>
            </a:r>
            <a:r>
              <a:rPr lang="hu-HU" dirty="0"/>
              <a:t>” </a:t>
            </a:r>
          </a:p>
          <a:p>
            <a:pPr marL="0" indent="0">
              <a:buNone/>
            </a:pPr>
            <a:r>
              <a:rPr lang="hu-HU" dirty="0"/>
              <a:t>2. </a:t>
            </a:r>
            <a:r>
              <a:rPr lang="hu-HU" b="1" dirty="0"/>
              <a:t>Világ</a:t>
            </a:r>
            <a:r>
              <a:rPr lang="hu-HU" dirty="0"/>
              <a:t>, 1831 (világ = világosság = nézeteinek tisztázása).</a:t>
            </a:r>
          </a:p>
          <a:p>
            <a:pPr marL="0" indent="0">
              <a:buNone/>
            </a:pPr>
            <a:r>
              <a:rPr lang="hu-HU" dirty="0"/>
              <a:t>3. </a:t>
            </a:r>
            <a:r>
              <a:rPr lang="hu-HU" b="1" dirty="0"/>
              <a:t>Stádium</a:t>
            </a:r>
            <a:r>
              <a:rPr lang="hu-HU" dirty="0"/>
              <a:t>: Elképzeléseinek legteljesebb összefoglalása, 1833 (stádium = szakasz)</a:t>
            </a:r>
          </a:p>
          <a:p>
            <a:r>
              <a:rPr lang="hu-HU" dirty="0"/>
              <a:t>12 pontban/szakaszban határozza meg a legfontosabb teendőket.</a:t>
            </a:r>
          </a:p>
        </p:txBody>
      </p:sp>
      <p:pic>
        <p:nvPicPr>
          <p:cNvPr id="2050" name="Picture 2" descr="https://upload.wikimedia.org/wikipedia/commons/b/b4/SzechenyiIstvan1.jpg">
            <a:extLst>
              <a:ext uri="{FF2B5EF4-FFF2-40B4-BE49-F238E27FC236}">
                <a16:creationId xmlns:a16="http://schemas.microsoft.com/office/drawing/2014/main" id="{8CA72D18-D564-4E3F-A225-33BCE0C110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"/>
          <a:stretch/>
        </p:blipFill>
        <p:spPr bwMode="auto">
          <a:xfrm>
            <a:off x="7556408" y="10"/>
            <a:ext cx="463559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5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6587AF-B0AD-441A-BBC9-EC4DAB91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Reformprogramja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3B437F-857D-4E50-9218-8A0EB6EBF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732" y="1577049"/>
            <a:ext cx="10515600" cy="46639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sz="3200" b="1" dirty="0"/>
              <a:t>Társadalmi program</a:t>
            </a:r>
            <a:r>
              <a:rPr lang="hu-HU" sz="3200" dirty="0"/>
              <a:t>: </a:t>
            </a:r>
          </a:p>
          <a:p>
            <a:pPr marL="0" indent="0">
              <a:buNone/>
            </a:pPr>
            <a:r>
              <a:rPr lang="hu-HU" sz="3200" i="1" dirty="0"/>
              <a:t>ezen a területen mérsékelt reformok híve</a:t>
            </a:r>
            <a:br>
              <a:rPr lang="hu-HU" sz="3200" dirty="0"/>
            </a:br>
            <a:endParaRPr lang="hu-HU" sz="3200" dirty="0"/>
          </a:p>
          <a:p>
            <a:r>
              <a:rPr lang="hu-HU" sz="3200" dirty="0"/>
              <a:t>önkéntes örökváltság</a:t>
            </a:r>
          </a:p>
          <a:p>
            <a:r>
              <a:rPr lang="hu-HU" sz="3200" dirty="0"/>
              <a:t>törvény előtti egyenlőség</a:t>
            </a:r>
          </a:p>
          <a:p>
            <a:r>
              <a:rPr lang="hu-HU" sz="3200" dirty="0"/>
              <a:t>részleges közteherviselés (a nemesség csak bizonyos </a:t>
            </a:r>
            <a:r>
              <a:rPr lang="hu-HU" sz="3200" dirty="0" err="1"/>
              <a:t>terhekben</a:t>
            </a:r>
            <a:r>
              <a:rPr lang="hu-HU" sz="3200" dirty="0"/>
              <a:t> vállaljon részt)</a:t>
            </a:r>
          </a:p>
          <a:p>
            <a:r>
              <a:rPr lang="hu-HU" sz="3200" dirty="0"/>
              <a:t>magyar nyelv államnyelvvé tétele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6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BF11D9-0B40-4CBF-B43C-5B8F3521F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5" y="547240"/>
            <a:ext cx="10515600" cy="5960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2</a:t>
            </a:r>
            <a:r>
              <a:rPr lang="hu-HU" sz="3200" b="1" dirty="0"/>
              <a:t>. Gazdasági program:</a:t>
            </a:r>
          </a:p>
          <a:p>
            <a:pPr marL="0" indent="0">
              <a:buNone/>
            </a:pPr>
            <a:r>
              <a:rPr lang="hu-HU" sz="3200" i="1" dirty="0"/>
              <a:t>ezen a területen radikális változtatások híve</a:t>
            </a:r>
          </a:p>
          <a:p>
            <a:pPr marL="0" indent="0">
              <a:buNone/>
            </a:pPr>
            <a:endParaRPr lang="hu-HU" i="1" dirty="0"/>
          </a:p>
          <a:p>
            <a:r>
              <a:rPr lang="hu-HU" sz="3200" dirty="0"/>
              <a:t>céhek, elavult szabályozások eltörlése</a:t>
            </a:r>
          </a:p>
          <a:p>
            <a:r>
              <a:rPr lang="hu-HU" sz="3200" dirty="0"/>
              <a:t>infrastruktúra fejlesztése (úthálózat, hajózás)</a:t>
            </a:r>
          </a:p>
          <a:p>
            <a:r>
              <a:rPr lang="hu-HU" sz="3200" dirty="0"/>
              <a:t>ősiség és háramlási jog, mint a szabad birtokforgalmat akadályozó tényező eltörlése (különben a nemesi birtok nem hitelképes)</a:t>
            </a:r>
          </a:p>
          <a:p>
            <a:r>
              <a:rPr lang="hu-HU" sz="3200" dirty="0"/>
              <a:t>„szabad </a:t>
            </a:r>
            <a:r>
              <a:rPr lang="hu-HU" sz="3200" dirty="0" err="1"/>
              <a:t>birtokbirhatás</a:t>
            </a:r>
            <a:r>
              <a:rPr lang="hu-HU" sz="3200" dirty="0"/>
              <a:t>”, nem nemesek is rendelkezhessenek saját tulajdonnal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83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25F8BE-5FE3-4E01-AA9E-60010AC94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3672"/>
            <a:ext cx="10515600" cy="4351338"/>
          </a:xfrm>
        </p:spPr>
        <p:txBody>
          <a:bodyPr/>
          <a:lstStyle/>
          <a:p>
            <a:r>
              <a:rPr lang="hu-HU" sz="3200" dirty="0"/>
              <a:t>Reformok bázisa: A reformokat az arisztokrácia vezetésével kell megvalósítani (elitista felfogás) nézete szerint, a köznemesség nem elég művelt ehhez.</a:t>
            </a:r>
          </a:p>
          <a:p>
            <a:pPr marL="0" indent="0">
              <a:buNone/>
            </a:pPr>
            <a:endParaRPr lang="hu-HU" sz="3200" dirty="0"/>
          </a:p>
          <a:p>
            <a:r>
              <a:rPr lang="hu-HU" sz="3200" dirty="0"/>
              <a:t> Birodalomhoz való viszony: udvarhű, a lassú, a bécsi kormányzattal egyeztetett reformok híve, a forradalmat mindenképpen elkerülendőnek tartja.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0495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8448A4-7CC8-4CEA-A548-2FEE47B0E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482" y="290928"/>
            <a:ext cx="10515600" cy="859993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Széchenyi gyakorlati alkotásai I.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3511D8-9591-4EE9-90FC-2472F8A60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921"/>
            <a:ext cx="10515600" cy="560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u="sng" dirty="0"/>
              <a:t>A gazdasági élet élénkítése érdekében:</a:t>
            </a:r>
          </a:p>
          <a:p>
            <a:r>
              <a:rPr lang="hu-HU" sz="3200" dirty="0"/>
              <a:t>A Vaskapu hajózhatóvá tétele</a:t>
            </a:r>
          </a:p>
          <a:p>
            <a:r>
              <a:rPr lang="hu-HU" sz="3200" dirty="0"/>
              <a:t>A Tisza szabályozásának elindítása</a:t>
            </a:r>
          </a:p>
          <a:p>
            <a:r>
              <a:rPr lang="hu-HU" sz="3200" dirty="0"/>
              <a:t>A dunai és balatoni gőzhajózás megindítása</a:t>
            </a:r>
          </a:p>
          <a:p>
            <a:r>
              <a:rPr lang="hu-HU" sz="3200" dirty="0"/>
              <a:t>Hajógyár, téli kikötő létesítése</a:t>
            </a:r>
          </a:p>
          <a:p>
            <a:r>
              <a:rPr lang="hu-HU" sz="3200" dirty="0"/>
              <a:t>Gőzzel hajtott hengermalom építése (Pest)</a:t>
            </a:r>
          </a:p>
          <a:p>
            <a:r>
              <a:rPr lang="hu-HU" sz="3200" dirty="0"/>
              <a:t>Lánchíd (Clark Ádám irányításával) </a:t>
            </a:r>
            <a:r>
              <a:rPr lang="hu-HU" sz="3200" dirty="0">
                <a:sym typeface="Wingdings" panose="05000000000000000000" pitchFamily="2" charset="2"/>
              </a:rPr>
              <a:t></a:t>
            </a:r>
            <a:r>
              <a:rPr lang="hu-HU" sz="3200" dirty="0"/>
              <a:t> az első rés a nemesi adómentességen, mert hídvámot mindenkinek kötelező fizetnie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80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2684D1-CB53-4E37-84F5-FC472F4E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13" y="231960"/>
            <a:ext cx="10515600" cy="1325563"/>
          </a:xfrm>
        </p:spPr>
        <p:txBody>
          <a:bodyPr/>
          <a:lstStyle/>
          <a:p>
            <a:pPr algn="ctr"/>
            <a:r>
              <a:rPr lang="hu-HU" b="1" dirty="0"/>
              <a:t>Széchenyi gyakorlati alkotásai II.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2EBF97-7754-49D3-8531-5569A6844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13" y="14705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3200" u="sng" dirty="0"/>
              <a:t>A társadalmi élet érdekében:</a:t>
            </a:r>
          </a:p>
          <a:p>
            <a:r>
              <a:rPr lang="hu-HU" sz="3200" dirty="0"/>
              <a:t>Lóverseny meghonosítása (első műve 1827-ben: A </a:t>
            </a:r>
            <a:r>
              <a:rPr lang="hu-HU" sz="3200" dirty="0" err="1"/>
              <a:t>lovakrul</a:t>
            </a:r>
            <a:r>
              <a:rPr lang="hu-HU" sz="3200" dirty="0"/>
              <a:t>)</a:t>
            </a:r>
          </a:p>
          <a:p>
            <a:r>
              <a:rPr lang="hu-HU" sz="3200" dirty="0"/>
              <a:t>Angol mintára kaszinót alapít </a:t>
            </a:r>
          </a:p>
          <a:p>
            <a:r>
              <a:rPr lang="hu-HU" sz="3200" dirty="0"/>
              <a:t>Mindkettő célja az, hogy az arisztokrácia tagjai találkozzanak, eszmét cseréljenek („elmesúrlódási helyek”).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356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819</Words>
  <Application>Microsoft Office PowerPoint</Application>
  <PresentationFormat>Szélesvásznú</PresentationFormat>
  <Paragraphs>120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Office-téma</vt:lpstr>
      <vt:lpstr>Széchenyi István és  Kossuth Lajos</vt:lpstr>
      <vt:lpstr>Széchenyi István élete röviden I.</vt:lpstr>
      <vt:lpstr>Széchenyi István élete röviden II.</vt:lpstr>
      <vt:lpstr>Fontosabb művei</vt:lpstr>
      <vt:lpstr>Reformprogramja </vt:lpstr>
      <vt:lpstr>PowerPoint-bemutató</vt:lpstr>
      <vt:lpstr>PowerPoint-bemutató</vt:lpstr>
      <vt:lpstr>Széchenyi gyakorlati alkotásai I. </vt:lpstr>
      <vt:lpstr>Széchenyi gyakorlati alkotásai II.</vt:lpstr>
      <vt:lpstr>Kossuth Lajos élete röviden I. </vt:lpstr>
      <vt:lpstr>Kossuth Lajos élete röviden II.</vt:lpstr>
      <vt:lpstr> Reformprogramja </vt:lpstr>
      <vt:lpstr>PowerPoint-bemutató</vt:lpstr>
      <vt:lpstr>PowerPoint-bemutató</vt:lpstr>
      <vt:lpstr> Széchenyi és Kossuth vitája Széchenyi az „ész”, Kossuth a „szív” politikusa</vt:lpstr>
      <vt:lpstr>PowerPoint-bemutató</vt:lpstr>
      <vt:lpstr>PowerPoint-bemutató</vt:lpstr>
      <vt:lpstr>Képek forrása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Széchenyi István és  Kossuth Lajos</dc:title>
  <dc:creator>Violetta Veres</dc:creator>
  <cp:lastModifiedBy>Violetta Veres</cp:lastModifiedBy>
  <cp:revision>4</cp:revision>
  <dcterms:created xsi:type="dcterms:W3CDTF">2019-05-01T20:26:31Z</dcterms:created>
  <dcterms:modified xsi:type="dcterms:W3CDTF">2019-05-01T21:11:45Z</dcterms:modified>
</cp:coreProperties>
</file>