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57" r:id="rId5"/>
    <p:sldId id="263" r:id="rId6"/>
    <p:sldId id="266" r:id="rId7"/>
    <p:sldId id="258" r:id="rId8"/>
    <p:sldId id="265" r:id="rId9"/>
    <p:sldId id="259" r:id="rId10"/>
    <p:sldId id="261" r:id="rId11"/>
    <p:sldId id="270" r:id="rId12"/>
    <p:sldId id="262" r:id="rId13"/>
    <p:sldId id="267" r:id="rId14"/>
    <p:sldId id="269" r:id="rId15"/>
    <p:sldId id="264" r:id="rId16"/>
    <p:sldId id="271" r:id="rId17"/>
    <p:sldId id="268" r:id="rId18"/>
    <p:sldId id="272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797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91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4054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189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9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9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hu-HU" noProof="0" smtClean="0"/>
              <a:t>Click to edit Master title style</a:t>
            </a: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47713" y="3051175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hu-HU" noProof="0" smtClean="0"/>
              <a:t>Click to edit Master subtitle style</a:t>
            </a:r>
          </a:p>
        </p:txBody>
      </p:sp>
      <p:sp>
        <p:nvSpPr>
          <p:cNvPr id="189447" name="Rectangle 7"/>
          <p:cNvSpPr>
            <a:spLocks noGrp="1" noChangeArrowheads="1"/>
          </p:cNvSpPr>
          <p:nvPr>
            <p:ph type="ftr" sz="quarter" idx="3"/>
          </p:nvPr>
        </p:nvSpPr>
        <p:spPr>
          <a:xfrm>
            <a:off x="0" y="6570663"/>
            <a:ext cx="2789238" cy="287337"/>
          </a:xfrm>
        </p:spPr>
        <p:txBody>
          <a:bodyPr/>
          <a:lstStyle>
            <a:lvl1pPr>
              <a:defRPr sz="1000" i="1"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189448" name="Rectangle 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31038" y="6511925"/>
            <a:ext cx="1905000" cy="188913"/>
          </a:xfrm>
        </p:spPr>
        <p:txBody>
          <a:bodyPr/>
          <a:lstStyle>
            <a:lvl1pPr>
              <a:defRPr sz="1200" i="1"/>
            </a:lvl1pPr>
          </a:lstStyle>
          <a:p>
            <a:fld id="{FE76F55C-9118-4771-8339-24B04E55DE22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2296"/>
      </p:ext>
    </p:extLst>
  </p:cSld>
  <p:clrMapOvr>
    <a:masterClrMapping/>
  </p:clrMapOvr>
  <p:transition advTm="1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BD46C-3614-4251-BB64-901EF145E690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79563"/>
      </p:ext>
    </p:extLst>
  </p:cSld>
  <p:clrMapOvr>
    <a:masterClrMapping/>
  </p:clrMapOvr>
  <p:transition advTm="1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27D7A-F28E-4FC3-B23B-ACA0EC35004C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41866"/>
      </p:ext>
    </p:extLst>
  </p:cSld>
  <p:clrMapOvr>
    <a:masterClrMapping/>
  </p:clrMapOvr>
  <p:transition advTm="1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F224D-2D9B-4582-B6C4-3D859CBAB389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61690"/>
      </p:ext>
    </p:extLst>
  </p:cSld>
  <p:clrMapOvr>
    <a:masterClrMapping/>
  </p:clrMapOvr>
  <p:transition advTm="1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F2982-EBF3-4D51-8F1E-F742332FA449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96488"/>
      </p:ext>
    </p:extLst>
  </p:cSld>
  <p:clrMapOvr>
    <a:masterClrMapping/>
  </p:clrMapOvr>
  <p:transition advTm="1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BD201-4056-41AD-B61E-0F37745E3B2E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96020"/>
      </p:ext>
    </p:extLst>
  </p:cSld>
  <p:clrMapOvr>
    <a:masterClrMapping/>
  </p:clrMapOvr>
  <p:transition advTm="1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683AD-EE59-4CA7-A339-3D86DED02B03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65195"/>
      </p:ext>
    </p:extLst>
  </p:cSld>
  <p:clrMapOvr>
    <a:masterClrMapping/>
  </p:clrMapOvr>
  <p:transition advTm="1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6E75F-B062-438B-9DB4-E0D5DA9A510F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75988"/>
      </p:ext>
    </p:extLst>
  </p:cSld>
  <p:clrMapOvr>
    <a:masterClrMapping/>
  </p:clrMapOvr>
  <p:transition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7883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77F67-77EE-421C-BBD9-204B29A721BE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227288"/>
      </p:ext>
    </p:extLst>
  </p:cSld>
  <p:clrMapOvr>
    <a:masterClrMapping/>
  </p:clrMapOvr>
  <p:transition advTm="1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0A18C-C3B3-420C-AC87-613EB1C2EFEA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13675"/>
      </p:ext>
    </p:extLst>
  </p:cSld>
  <p:clrMapOvr>
    <a:masterClrMapping/>
  </p:clrMapOvr>
  <p:transition advTm="1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597EC9-DB00-42A5-9574-6C83F1C7DB30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8893"/>
      </p:ext>
    </p:extLst>
  </p:cSld>
  <p:clrMapOvr>
    <a:masterClrMapping/>
  </p:clrMapOvr>
  <p:transition advTm="1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A643E7D-48E1-4EA4-BFE9-37BD49FA96E1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264508"/>
      </p:ext>
    </p:extLst>
  </p:cSld>
  <p:clrMapOvr>
    <a:masterClrMapping/>
  </p:clrMapOvr>
  <p:transition advTm="1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4562C6B-58F5-44CC-AD07-74AA0C0E97CB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08709"/>
      </p:ext>
    </p:extLst>
  </p:cSld>
  <p:clrMapOvr>
    <a:masterClrMapping/>
  </p:clrMapOvr>
  <p:transition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446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37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696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44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53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664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110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7D62-28F2-4667-BFDA-9B2885F6BEDB}" type="datetimeFigureOut">
              <a:rPr lang="hu-HU" smtClean="0"/>
              <a:t>2018.07.01.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43FC2-EE1C-4CCA-A930-B79C118882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243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418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188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40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88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4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88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188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B803DF-48E5-4E72-AF4D-6532B9A71535}" type="slidenum">
              <a:rPr lang="en-US" alt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188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4519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advTm="15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hu-HU" dirty="0" smtClean="0"/>
              <a:t>AZ ISZLÁM – „MEGNYUGVÁS”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145904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„</a:t>
            </a:r>
            <a:r>
              <a:rPr lang="hu-HU" dirty="0" smtClean="0">
                <a:solidFill>
                  <a:srgbClr val="002060"/>
                </a:solidFill>
              </a:rPr>
              <a:t>Ti hívők! Higgyetek Allahban és az ő küldöttében, és az Írásban, ami kinyilatkoztatott az ő küldöttének, és az Írásban, amit már korábban leküldött. Aki nem hisz Allahban és az ő angyalaiban, az Írásban, a küldötteiben és a Végső Napban, az az igaz úttól </a:t>
            </a:r>
            <a:r>
              <a:rPr lang="hu-HU" dirty="0" err="1" smtClean="0">
                <a:solidFill>
                  <a:srgbClr val="002060"/>
                </a:solidFill>
              </a:rPr>
              <a:t>messzebolyongva</a:t>
            </a:r>
            <a:r>
              <a:rPr lang="hu-HU" dirty="0" smtClean="0">
                <a:solidFill>
                  <a:srgbClr val="002060"/>
                </a:solidFill>
              </a:rPr>
              <a:t> tévelyeg.” (</a:t>
            </a:r>
            <a:r>
              <a:rPr lang="hu-HU" i="1" dirty="0" smtClean="0">
                <a:solidFill>
                  <a:srgbClr val="002060"/>
                </a:solidFill>
              </a:rPr>
              <a:t>Korán 4. 136)</a:t>
            </a:r>
            <a:endParaRPr lang="hu-H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3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6212"/>
            <a:ext cx="4536504" cy="604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feliratnak 1"/>
          <p:cNvSpPr/>
          <p:nvPr/>
        </p:nvSpPr>
        <p:spPr>
          <a:xfrm>
            <a:off x="2411760" y="260648"/>
            <a:ext cx="2232248" cy="936104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A </a:t>
            </a:r>
            <a:r>
              <a:rPr lang="hu-HU" b="1" dirty="0" err="1" smtClean="0">
                <a:solidFill>
                  <a:schemeClr val="tx1"/>
                </a:solidFill>
              </a:rPr>
              <a:t>madrasa</a:t>
            </a:r>
            <a:r>
              <a:rPr lang="hu-HU" b="1" dirty="0" smtClean="0">
                <a:solidFill>
                  <a:schemeClr val="tx1"/>
                </a:solidFill>
              </a:rPr>
              <a:t> </a:t>
            </a:r>
            <a:r>
              <a:rPr lang="hu-HU" b="1" dirty="0" err="1" smtClean="0">
                <a:solidFill>
                  <a:schemeClr val="tx1"/>
                </a:solidFill>
              </a:rPr>
              <a:t>a</a:t>
            </a:r>
            <a:r>
              <a:rPr lang="hu-HU" b="1" dirty="0" smtClean="0">
                <a:solidFill>
                  <a:schemeClr val="tx1"/>
                </a:solidFill>
              </a:rPr>
              <a:t> középkorban és ma, az adományok egyik célja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8"/>
            <a:ext cx="4770106" cy="357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0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hu-HU" sz="2500" b="1" dirty="0">
                <a:solidFill>
                  <a:prstClr val="black"/>
                </a:solidFill>
              </a:rPr>
              <a:t>Az iszlám 5 pillére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u="sng" dirty="0" smtClean="0"/>
              <a:t>Böjt (</a:t>
            </a:r>
            <a:r>
              <a:rPr lang="hu-HU" u="sng" dirty="0" err="1" smtClean="0"/>
              <a:t>szaum</a:t>
            </a:r>
            <a:r>
              <a:rPr lang="hu-HU" u="sng" dirty="0" smtClean="0"/>
              <a:t>)</a:t>
            </a:r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Az iszlámban a böjti hónapban (ramadán), a kötelező böjt hajnalhasadástól (</a:t>
            </a:r>
            <a:r>
              <a:rPr lang="hu-HU" dirty="0" err="1" smtClean="0"/>
              <a:t>fadzsr</a:t>
            </a:r>
            <a:r>
              <a:rPr lang="hu-HU" dirty="0" smtClean="0"/>
              <a:t>) napnyugtáig (</a:t>
            </a:r>
            <a:r>
              <a:rPr lang="hu-HU" dirty="0" err="1" smtClean="0"/>
              <a:t>magrib</a:t>
            </a:r>
            <a:r>
              <a:rPr lang="hu-HU" dirty="0" smtClean="0"/>
              <a:t>) tart. Mivel a napév helyett holdhónapokat használó muszlim naptár rövidebb, mint az általunk használt Gergely-naptár, így az ünnep ahhoz képest folyamatosan vándorol, évről évre más időpontra, általában 11 nappal korábbra esik, mint az előző évben.</a:t>
            </a:r>
          </a:p>
          <a:p>
            <a:pPr marL="0" indent="0">
              <a:buNone/>
            </a:pPr>
            <a:r>
              <a:rPr lang="hu-HU" dirty="0" smtClean="0"/>
              <a:t>A böjt időszaka alatt a hívőnek sem ételt, sem italt nem szabad magához vennie, dohányozni sem szabad, a különösen kegyesek még a nyálukat sem nyelik le. Két egymást követő böjti nap között meg kell törni a böjtöt. 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6692"/>
            <a:ext cx="806489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feliratnak 3"/>
          <p:cNvSpPr/>
          <p:nvPr/>
        </p:nvSpPr>
        <p:spPr>
          <a:xfrm>
            <a:off x="1331640" y="1052736"/>
            <a:ext cx="2232248" cy="864096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A </a:t>
            </a:r>
            <a:r>
              <a:rPr lang="hu-HU" b="1" dirty="0" err="1"/>
              <a:t>R</a:t>
            </a:r>
            <a:r>
              <a:rPr lang="hu-HU" b="1" dirty="0" err="1" smtClean="0"/>
              <a:t>amadan</a:t>
            </a:r>
            <a:r>
              <a:rPr lang="hu-HU" b="1" dirty="0" smtClean="0"/>
              <a:t> vége egy mecsetben (imaházban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16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/>
              <a:t>A </a:t>
            </a:r>
            <a:r>
              <a:rPr lang="hu-HU" sz="2800" b="1" dirty="0" err="1" smtClean="0"/>
              <a:t>jihad</a:t>
            </a:r>
            <a:r>
              <a:rPr lang="hu-HU" sz="2800" b="1" dirty="0" smtClean="0"/>
              <a:t> (dzsihád) kérdése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hu-HU" dirty="0" smtClean="0"/>
              <a:t>A szó jelentése: „fáradozás Isten útján” (sokféle lehet)</a:t>
            </a:r>
          </a:p>
          <a:p>
            <a:pPr algn="just"/>
            <a:endParaRPr lang="hu-HU" dirty="0" smtClean="0"/>
          </a:p>
          <a:p>
            <a:pPr marL="0" indent="0" algn="just">
              <a:buNone/>
            </a:pPr>
            <a:r>
              <a:rPr lang="hu-HU" dirty="0"/>
              <a:t>„Nincs kényszer a vallásban</a:t>
            </a:r>
            <a:r>
              <a:rPr lang="hu-HU" dirty="0" smtClean="0"/>
              <a:t>.” </a:t>
            </a:r>
            <a:r>
              <a:rPr lang="hu-HU" i="1" dirty="0" smtClean="0"/>
              <a:t>(2:256)</a:t>
            </a:r>
            <a:endParaRPr lang="hu-HU" i="1" dirty="0"/>
          </a:p>
          <a:p>
            <a:pPr marL="0" indent="0" algn="just">
              <a:buNone/>
            </a:pPr>
            <a:r>
              <a:rPr lang="hu-HU" dirty="0" smtClean="0"/>
              <a:t>„</a:t>
            </a:r>
            <a:r>
              <a:rPr lang="hu-HU" dirty="0"/>
              <a:t>Harcoljatok Allah útján azokkal, akik harcolnak ellenetek, de ne kövessetek el agressziót, mert Allah nem szereti az agresszorokat</a:t>
            </a:r>
            <a:r>
              <a:rPr lang="hu-HU" dirty="0" smtClean="0"/>
              <a:t>.” </a:t>
            </a:r>
            <a:r>
              <a:rPr lang="hu-HU" i="1" dirty="0" smtClean="0"/>
              <a:t>(2:190)</a:t>
            </a:r>
            <a:endParaRPr lang="hu-HU" i="1" dirty="0"/>
          </a:p>
          <a:p>
            <a:pPr marL="0" indent="0" algn="just">
              <a:buNone/>
            </a:pPr>
            <a:r>
              <a:rPr lang="hu-HU" dirty="0" smtClean="0"/>
              <a:t>„</a:t>
            </a:r>
            <a:r>
              <a:rPr lang="hu-HU" dirty="0"/>
              <a:t>Készítsetek föl ellenük ami fegyveres erőt és csatamént csak tudtok, hogy ezáltal félelmet keltsetek Allah ellenségeiben és a ti ellenségeitekben és rajtuk kívül másokban, akiket ti nem ismertek, de Allah ismeri őket!” </a:t>
            </a:r>
            <a:r>
              <a:rPr lang="hu-HU" i="1" dirty="0" smtClean="0"/>
              <a:t>(8:60)</a:t>
            </a:r>
          </a:p>
          <a:p>
            <a:pPr marL="0" indent="0" algn="just">
              <a:buNone/>
            </a:pPr>
            <a:r>
              <a:rPr lang="hu-HU" dirty="0" smtClean="0"/>
              <a:t>„</a:t>
            </a:r>
            <a:r>
              <a:rPr lang="hu-HU" dirty="0"/>
              <a:t>Amikor a szent hónapok elteltek, öljétek meg a pogányokat, ahol csak föllelitek őket, fogjátok el és börtönözzétek be őket, és minden leshelyen fekve várjatok rájuk</a:t>
            </a:r>
            <a:r>
              <a:rPr lang="hu-HU" dirty="0" smtClean="0"/>
              <a:t>.” </a:t>
            </a:r>
            <a:r>
              <a:rPr lang="hu-HU" i="1" dirty="0" smtClean="0"/>
              <a:t>(9:5)</a:t>
            </a:r>
          </a:p>
          <a:p>
            <a:pPr marL="0" indent="0" algn="just">
              <a:buNone/>
            </a:pPr>
            <a:r>
              <a:rPr lang="hu-HU" dirty="0" smtClean="0"/>
              <a:t>„</a:t>
            </a:r>
            <a:r>
              <a:rPr lang="hu-HU" dirty="0"/>
              <a:t>Harcoljatok azok ellen, akik nem hisznek Allahban és az Utolsó Napban, és nem tiltják, amit Allah és küldöttje megtiltottak, akik nem gyakorolják az igazság vallását!” </a:t>
            </a:r>
            <a:r>
              <a:rPr lang="hu-HU" i="1" dirty="0" smtClean="0"/>
              <a:t>(9:29)</a:t>
            </a:r>
          </a:p>
          <a:p>
            <a:pPr marL="0" indent="0" algn="just">
              <a:buNone/>
            </a:pP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4" name="Folyamatábra: Feldolgozás 3"/>
          <p:cNvSpPr/>
          <p:nvPr/>
        </p:nvSpPr>
        <p:spPr>
          <a:xfrm>
            <a:off x="323528" y="836712"/>
            <a:ext cx="2808312" cy="532859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/>
              <a:t>„Az, hogy valaki megöl egy lelket (embert) – nem emberölésért vagy a Földön való pusztításért (büntetésként) – olyan, mintha minden embert megölne, és az, hogy valaki életben tartja, olyan mintha minden embert életben tartana! Bizony, eljöttek hozzátok a mi küldötteink a világos bizonyítékokkal, ám sokan közülük ezek után a Földön túlkapásra vetemednek.” </a:t>
            </a:r>
            <a:r>
              <a:rPr lang="hu-HU" b="1" i="1" dirty="0"/>
              <a:t>(Korán 5: 32)</a:t>
            </a:r>
            <a:r>
              <a:rPr lang="hu-HU" b="1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986414" cy="370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feliratnak 4"/>
          <p:cNvSpPr/>
          <p:nvPr/>
        </p:nvSpPr>
        <p:spPr>
          <a:xfrm>
            <a:off x="3848310" y="1124744"/>
            <a:ext cx="3960440" cy="324198"/>
          </a:xfrm>
          <a:prstGeom prst="wedgeRectCallout">
            <a:avLst>
              <a:gd name="adj1" fmla="val -21463"/>
              <a:gd name="adj2" fmla="val 90017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A próféta a hit harcosai élén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6" name="Folyamatábra: Feldolgozás 5"/>
          <p:cNvSpPr/>
          <p:nvPr/>
        </p:nvSpPr>
        <p:spPr>
          <a:xfrm>
            <a:off x="3347864" y="4544963"/>
            <a:ext cx="5544616" cy="1980381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dzsihád lehet: a Dar </a:t>
            </a:r>
            <a:r>
              <a:rPr lang="hu-HU" dirty="0" err="1"/>
              <a:t>al-Islam</a:t>
            </a:r>
            <a:r>
              <a:rPr lang="hu-HU" dirty="0"/>
              <a:t> (többnyire muszlimok lakta terület) kiterjesztéséért vívott harc a Dar </a:t>
            </a:r>
            <a:r>
              <a:rPr lang="hu-HU" dirty="0" err="1"/>
              <a:t>al-Harb</a:t>
            </a:r>
            <a:r>
              <a:rPr lang="hu-HU" dirty="0"/>
              <a:t> (nem iszlám országok) </a:t>
            </a:r>
            <a:r>
              <a:rPr lang="hu-HU" dirty="0" smtClean="0"/>
              <a:t>ellen, míg mindet be nem terelik az „iszlám házába”.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033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" y="1052736"/>
            <a:ext cx="9035730" cy="56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feliratnak 1"/>
          <p:cNvSpPr/>
          <p:nvPr/>
        </p:nvSpPr>
        <p:spPr>
          <a:xfrm>
            <a:off x="528531" y="116632"/>
            <a:ext cx="7488832" cy="792088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A kalifák „családfája”. A kalifa imám, ami </a:t>
            </a:r>
            <a:r>
              <a:rPr lang="hu-HU" b="1" dirty="0" err="1" smtClean="0">
                <a:solidFill>
                  <a:schemeClr val="tx1"/>
                </a:solidFill>
              </a:rPr>
              <a:t>theokratikus</a:t>
            </a:r>
            <a:r>
              <a:rPr lang="hu-HU" b="1" dirty="0" smtClean="0">
                <a:solidFill>
                  <a:schemeClr val="tx1"/>
                </a:solidFill>
              </a:rPr>
              <a:t> államot jelez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8" y="1086462"/>
            <a:ext cx="4248472" cy="569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feliratnak 2"/>
          <p:cNvSpPr/>
          <p:nvPr/>
        </p:nvSpPr>
        <p:spPr>
          <a:xfrm>
            <a:off x="5868144" y="1340768"/>
            <a:ext cx="2160240" cy="792088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Mohamed utódjának nevezi meg Alit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9206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6" y="0"/>
            <a:ext cx="7416824" cy="658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feliratnak 1"/>
          <p:cNvSpPr/>
          <p:nvPr/>
        </p:nvSpPr>
        <p:spPr>
          <a:xfrm>
            <a:off x="7330617" y="476672"/>
            <a:ext cx="1728192" cy="5462400"/>
          </a:xfrm>
          <a:prstGeom prst="wedgeRectCallout">
            <a:avLst>
              <a:gd name="adj1" fmla="val -58045"/>
              <a:gd name="adj2" fmla="val 11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próféta (zölddel) és az első kalifák hódításai</a:t>
            </a:r>
          </a:p>
          <a:p>
            <a:pPr algn="ctr"/>
            <a:r>
              <a:rPr lang="hu-HU" dirty="0" smtClean="0"/>
              <a:t>A hódítások idején kialakultak </a:t>
            </a:r>
            <a:r>
              <a:rPr lang="hu-HU" dirty="0"/>
              <a:t>udvari hivatalok, amelyben a vezír a polgári hatalmat, az emír a katonai hatalmat és a kádi a bírói hatalmat </a:t>
            </a:r>
            <a:r>
              <a:rPr lang="hu-HU" dirty="0" smtClean="0"/>
              <a:t>képviselte.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68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u-HU" sz="2800" b="1" dirty="0" smtClean="0"/>
              <a:t>Szunniták és </a:t>
            </a:r>
            <a:r>
              <a:rPr lang="hu-HU" sz="2800" b="1" dirty="0" err="1" smtClean="0"/>
              <a:t>siiták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 err="1"/>
              <a:t>hadíszok</a:t>
            </a:r>
            <a:r>
              <a:rPr lang="hu-HU" dirty="0"/>
              <a:t> </a:t>
            </a:r>
            <a:r>
              <a:rPr lang="hu-HU" dirty="0" err="1" smtClean="0"/>
              <a:t>a</a:t>
            </a:r>
            <a:r>
              <a:rPr lang="hu-HU" dirty="0" smtClean="0"/>
              <a:t> </a:t>
            </a:r>
            <a:r>
              <a:rPr lang="hu-HU" b="1" dirty="0" err="1" smtClean="0"/>
              <a:t>szunna</a:t>
            </a:r>
            <a:r>
              <a:rPr lang="hu-HU" dirty="0" smtClean="0"/>
              <a:t> </a:t>
            </a:r>
            <a:r>
              <a:rPr lang="hu-HU" dirty="0"/>
              <a:t>lejegyzett formája </a:t>
            </a:r>
            <a:r>
              <a:rPr lang="hu-HU" dirty="0" smtClean="0"/>
              <a:t>(</a:t>
            </a:r>
            <a:r>
              <a:rPr lang="hu-HU" dirty="0"/>
              <a:t>a prófétára visszavezethető, hiteles közlések, melyek a próféta mondásait és cselekedeteit tartalmazzák</a:t>
            </a:r>
            <a:r>
              <a:rPr lang="hu-HU" dirty="0" smtClean="0"/>
              <a:t>). A szunniták a kalifák hagyományait is hitelesnek tartják.</a:t>
            </a:r>
          </a:p>
          <a:p>
            <a:pPr marL="0" indent="0">
              <a:buNone/>
            </a:pPr>
            <a:r>
              <a:rPr lang="hu-HU" dirty="0"/>
              <a:t>A szunniták meggyőződése szerint inkább a vallási és vezetői rátermettség dominál a kalifa kiválasztásában, mint sem a prófétára visszavezethető származás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A 4. kalifa, Alit meggyilkolása(661) </a:t>
            </a:r>
            <a:r>
              <a:rPr lang="hu-HU" dirty="0" err="1" smtClean="0"/>
              <a:t>Muávija</a:t>
            </a:r>
            <a:r>
              <a:rPr lang="hu-HU" dirty="0" smtClean="0"/>
              <a:t>, damaszkuszi kormányzó alapította </a:t>
            </a:r>
            <a:r>
              <a:rPr lang="hu-HU" dirty="0"/>
              <a:t>meg </a:t>
            </a:r>
            <a:r>
              <a:rPr lang="hu-HU" dirty="0" smtClean="0"/>
              <a:t>a szunnita </a:t>
            </a:r>
            <a:r>
              <a:rPr lang="hu-HU" dirty="0" err="1"/>
              <a:t>Omajjád</a:t>
            </a:r>
            <a:r>
              <a:rPr lang="hu-HU" dirty="0"/>
              <a:t> dinasztiát.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61662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 smtClean="0"/>
              <a:t>Az </a:t>
            </a:r>
            <a:r>
              <a:rPr lang="hu-HU" dirty="0"/>
              <a:t>Alit pártolók, a </a:t>
            </a:r>
            <a:r>
              <a:rPr lang="hu-HU" dirty="0" err="1"/>
              <a:t>síat</a:t>
            </a:r>
            <a:r>
              <a:rPr lang="hu-HU" dirty="0"/>
              <a:t> Ali, (innen a síita </a:t>
            </a:r>
            <a:r>
              <a:rPr lang="hu-HU" dirty="0" smtClean="0"/>
              <a:t>elnevezés) között </a:t>
            </a:r>
            <a:r>
              <a:rPr lang="hu-HU" dirty="0"/>
              <a:t>egyre terjedt az a meggyőződés, hogy Alinak közvetlenül a próféta halála után „kijárt” volna a kalifaság.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A végleges szakadás Ali fiának, Huszeinnek </a:t>
            </a:r>
            <a:r>
              <a:rPr lang="hu-HU" dirty="0" err="1" smtClean="0"/>
              <a:t>kerbelai</a:t>
            </a:r>
            <a:r>
              <a:rPr lang="hu-HU" dirty="0" smtClean="0"/>
              <a:t> halála (680) után következett be.</a:t>
            </a:r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dirty="0" err="1"/>
              <a:t>siíták</a:t>
            </a:r>
            <a:r>
              <a:rPr lang="hu-HU" dirty="0"/>
              <a:t> nem fogadták el a későbbi kalifákat, az általuk törvényesített </a:t>
            </a:r>
            <a:r>
              <a:rPr lang="hu-HU" dirty="0" err="1"/>
              <a:t>szunnákat</a:t>
            </a:r>
            <a:r>
              <a:rPr lang="hu-HU" dirty="0"/>
              <a:t>, ennek a vallási irányzatnak a vezetője az imám lett, aki mindig a próféta családjából (Alin és feleségén Fatimén keresztül) került ki. </a:t>
            </a:r>
            <a:endParaRPr lang="hu-HU" dirty="0" smtClean="0"/>
          </a:p>
          <a:p>
            <a:pPr marL="0" indent="0">
              <a:buNone/>
            </a:pPr>
            <a:r>
              <a:rPr lang="hu-HU" dirty="0"/>
              <a:t>A </a:t>
            </a:r>
            <a:r>
              <a:rPr lang="hu-HU" dirty="0" err="1"/>
              <a:t>siíták</a:t>
            </a:r>
            <a:r>
              <a:rPr lang="hu-HU" dirty="0"/>
              <a:t> 12. imámja, </a:t>
            </a:r>
            <a:r>
              <a:rPr lang="hu-HU" dirty="0" err="1"/>
              <a:t>Mahdi</a:t>
            </a:r>
            <a:r>
              <a:rPr lang="hu-HU" dirty="0"/>
              <a:t> eltűnt az emberek közül, és egy napon vissza fog térni prófétaként.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4064" r="69494" b="5448"/>
          <a:stretch/>
        </p:blipFill>
        <p:spPr bwMode="auto">
          <a:xfrm>
            <a:off x="4788024" y="711898"/>
            <a:ext cx="3528392" cy="591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feliratnak 4"/>
          <p:cNvSpPr/>
          <p:nvPr/>
        </p:nvSpPr>
        <p:spPr>
          <a:xfrm>
            <a:off x="5544108" y="1700808"/>
            <a:ext cx="1512168" cy="864096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Huszein mártírhalála</a:t>
            </a:r>
            <a:endParaRPr lang="hu-HU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0" y="317578"/>
            <a:ext cx="4200128" cy="315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feliratnak 5"/>
          <p:cNvSpPr/>
          <p:nvPr/>
        </p:nvSpPr>
        <p:spPr>
          <a:xfrm>
            <a:off x="373020" y="3429000"/>
            <a:ext cx="4559019" cy="3384376"/>
          </a:xfrm>
          <a:prstGeom prst="wedgeRectCallout">
            <a:avLst>
              <a:gd name="adj1" fmla="val -13058"/>
              <a:gd name="adj2" fmla="val -529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</a:t>
            </a:r>
            <a:r>
              <a:rPr lang="hu-HU" dirty="0" err="1" smtClean="0"/>
              <a:t>Omajjad</a:t>
            </a:r>
            <a:r>
              <a:rPr lang="hu-HU" dirty="0" smtClean="0"/>
              <a:t> </a:t>
            </a:r>
            <a:r>
              <a:rPr lang="hu-HU" dirty="0" err="1" smtClean="0"/>
              <a:t>Abd</a:t>
            </a:r>
            <a:r>
              <a:rPr lang="hu-HU" dirty="0" smtClean="0"/>
              <a:t> </a:t>
            </a:r>
            <a:r>
              <a:rPr lang="hu-HU" dirty="0" err="1" smtClean="0"/>
              <a:t>al-Malik</a:t>
            </a:r>
            <a:r>
              <a:rPr lang="hu-HU" dirty="0" smtClean="0"/>
              <a:t> kalifa által emeltetett „Szikla-dóm” Jeruzsálemben (692)</a:t>
            </a:r>
          </a:p>
          <a:p>
            <a:pPr algn="ctr"/>
            <a:r>
              <a:rPr lang="hu-HU" dirty="0"/>
              <a:t>„Ha én bent imádkoztam volna a templomban, akkor ez a templom </a:t>
            </a:r>
            <a:r>
              <a:rPr lang="hu-HU" dirty="0" smtClean="0"/>
              <a:t>(sziklatemplom) elveszett </a:t>
            </a:r>
            <a:r>
              <a:rPr lang="hu-HU" dirty="0"/>
              <a:t>volna a számodra, a muszlimok elvették volna tőled, mondván: »Itt imádkozott ’</a:t>
            </a:r>
            <a:r>
              <a:rPr lang="hu-HU" dirty="0" err="1"/>
              <a:t>Umar</a:t>
            </a:r>
            <a:r>
              <a:rPr lang="hu-HU" dirty="0"/>
              <a:t>.« De most hozz nekem papírt, és én írásban adom parancsolatomat.” És megírta ’</a:t>
            </a:r>
            <a:r>
              <a:rPr lang="hu-HU" dirty="0" err="1"/>
              <a:t>Umar</a:t>
            </a:r>
            <a:r>
              <a:rPr lang="hu-HU" dirty="0"/>
              <a:t> a parancsot, hogy egy muszlim se végezze imádságát csak egymagában, és hogy itt ne gyűljenek össze imádkozás végett”</a:t>
            </a:r>
          </a:p>
        </p:txBody>
      </p:sp>
    </p:spTree>
    <p:extLst>
      <p:ext uri="{BB962C8B-B14F-4D97-AF65-F5344CB8AC3E}">
        <p14:creationId xmlns:p14="http://schemas.microsoft.com/office/powerpoint/2010/main" val="94300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/>
              <a:t>Hódítások a kalifátus idejében</a:t>
            </a:r>
            <a:endParaRPr lang="hu-HU" sz="2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61" y="599322"/>
            <a:ext cx="8640960" cy="39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298073" y="282680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endParaRPr lang="hu-HU" dirty="0" smtClean="0"/>
          </a:p>
          <a:p>
            <a:r>
              <a:rPr lang="en-US" dirty="0" smtClean="0"/>
              <a:t>Expansion </a:t>
            </a:r>
            <a:r>
              <a:rPr lang="en-US" dirty="0"/>
              <a:t>under Muhammad, 622–632</a:t>
            </a:r>
          </a:p>
          <a:p>
            <a:r>
              <a:rPr lang="en-US" dirty="0"/>
              <a:t>  Expansion during the Rashidun Caliphate, 632–661</a:t>
            </a:r>
          </a:p>
          <a:p>
            <a:r>
              <a:rPr lang="en-US" dirty="0"/>
              <a:t>  Expansion during the Umayyad Caliphate, 661–750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067133" y="3068960"/>
            <a:ext cx="160588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4283968" y="2613770"/>
            <a:ext cx="144016" cy="100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2771800" y="2564904"/>
            <a:ext cx="1512168" cy="15841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94" y="188640"/>
            <a:ext cx="5256964" cy="28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églalap feliratnak 17"/>
          <p:cNvSpPr/>
          <p:nvPr/>
        </p:nvSpPr>
        <p:spPr>
          <a:xfrm>
            <a:off x="4664888" y="188640"/>
            <a:ext cx="3384376" cy="612648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Bizánciak görögtűzzel gyújtják fel az arab hajókat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225861" y="4581128"/>
            <a:ext cx="8878054" cy="2125469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chemeClr val="tx1"/>
                </a:solidFill>
              </a:rPr>
              <a:t>A hódítások elérték Európát, 711-ben </a:t>
            </a:r>
            <a:r>
              <a:rPr lang="hu-HU" b="1" dirty="0" err="1">
                <a:solidFill>
                  <a:schemeClr val="tx1"/>
                </a:solidFill>
              </a:rPr>
              <a:t>Tarik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ibn-Zijád</a:t>
            </a:r>
            <a:r>
              <a:rPr lang="hu-HU" b="1" dirty="0">
                <a:solidFill>
                  <a:schemeClr val="tx1"/>
                </a:solidFill>
              </a:rPr>
              <a:t> átkelt Észak-Afrikából az Ibériai-félszigetre és meghódította Andalúziát, majd a Pireneusoktól északra Martell Károly lovagjai állították meg az iszlám harcosait (732, Poitiers). </a:t>
            </a:r>
            <a:r>
              <a:rPr lang="hu-HU" b="1" dirty="0" err="1">
                <a:solidFill>
                  <a:schemeClr val="tx1"/>
                </a:solidFill>
              </a:rPr>
              <a:t>Tarikról</a:t>
            </a:r>
            <a:r>
              <a:rPr lang="hu-HU" b="1" dirty="0">
                <a:solidFill>
                  <a:schemeClr val="tx1"/>
                </a:solidFill>
              </a:rPr>
              <a:t> nevét még mindig őrzi azonban Gibraltár neve, amely az arab </a:t>
            </a:r>
            <a:r>
              <a:rPr lang="hu-HU" b="1" dirty="0" err="1">
                <a:solidFill>
                  <a:schemeClr val="tx1"/>
                </a:solidFill>
              </a:rPr>
              <a:t>Dzsebel</a:t>
            </a:r>
            <a:r>
              <a:rPr lang="hu-HU" b="1" dirty="0">
                <a:solidFill>
                  <a:schemeClr val="tx1"/>
                </a:solidFill>
              </a:rPr>
              <a:t> </a:t>
            </a:r>
            <a:r>
              <a:rPr lang="hu-HU" b="1" dirty="0" err="1">
                <a:solidFill>
                  <a:schemeClr val="tx1"/>
                </a:solidFill>
              </a:rPr>
              <a:t>el-Tarik</a:t>
            </a:r>
            <a:r>
              <a:rPr lang="hu-HU" b="1" dirty="0">
                <a:solidFill>
                  <a:schemeClr val="tx1"/>
                </a:solidFill>
              </a:rPr>
              <a:t> (</a:t>
            </a:r>
            <a:r>
              <a:rPr lang="hu-HU" b="1" dirty="0" err="1">
                <a:solidFill>
                  <a:schemeClr val="tx1"/>
                </a:solidFill>
              </a:rPr>
              <a:t>Tarik</a:t>
            </a:r>
            <a:r>
              <a:rPr lang="hu-HU" b="1" dirty="0">
                <a:solidFill>
                  <a:schemeClr val="tx1"/>
                </a:solidFill>
              </a:rPr>
              <a:t> sziklája) elnevezésből származik. </a:t>
            </a:r>
          </a:p>
          <a:p>
            <a:pPr algn="ctr"/>
            <a:r>
              <a:rPr lang="hu-HU" b="1" dirty="0">
                <a:solidFill>
                  <a:schemeClr val="tx1"/>
                </a:solidFill>
              </a:rPr>
              <a:t>A kelet felé is terjeszkedő </a:t>
            </a:r>
            <a:r>
              <a:rPr lang="hu-HU" b="1" dirty="0" err="1">
                <a:solidFill>
                  <a:schemeClr val="tx1"/>
                </a:solidFill>
              </a:rPr>
              <a:t>Omajjádok</a:t>
            </a:r>
            <a:r>
              <a:rPr lang="hu-HU" b="1" dirty="0">
                <a:solidFill>
                  <a:schemeClr val="tx1"/>
                </a:solidFill>
              </a:rPr>
              <a:t> elérték és meghódították az Indus völgyét, majd Szamarkandtól keletre, a </a:t>
            </a:r>
            <a:r>
              <a:rPr lang="hu-HU" b="1" dirty="0" err="1">
                <a:solidFill>
                  <a:schemeClr val="tx1"/>
                </a:solidFill>
              </a:rPr>
              <a:t>Talasz-folyónál</a:t>
            </a:r>
            <a:r>
              <a:rPr lang="hu-HU" b="1" dirty="0">
                <a:solidFill>
                  <a:schemeClr val="tx1"/>
                </a:solidFill>
              </a:rPr>
              <a:t> 751-ben legyőzték a szintén hódító Kína seregeit.</a:t>
            </a:r>
          </a:p>
        </p:txBody>
      </p:sp>
    </p:spTree>
    <p:extLst>
      <p:ext uri="{BB962C8B-B14F-4D97-AF65-F5344CB8AC3E}">
        <p14:creationId xmlns:p14="http://schemas.microsoft.com/office/powerpoint/2010/main" val="40379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/>
              <a:t>Az </a:t>
            </a:r>
            <a:r>
              <a:rPr lang="hu-HU" sz="2800" b="1" dirty="0" err="1" smtClean="0"/>
              <a:t>Abbaszidák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4038600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/>
              <a:t>Kr.u. </a:t>
            </a:r>
            <a:r>
              <a:rPr lang="hu-HU" dirty="0" smtClean="0"/>
              <a:t>750-ben </a:t>
            </a:r>
            <a:r>
              <a:rPr lang="hu-HU" dirty="0"/>
              <a:t>„Véres” </a:t>
            </a:r>
            <a:r>
              <a:rPr lang="hu-HU" dirty="0" err="1" smtClean="0"/>
              <a:t>Abbász</a:t>
            </a:r>
            <a:r>
              <a:rPr lang="hu-HU" dirty="0" smtClean="0"/>
              <a:t> egy </a:t>
            </a:r>
            <a:r>
              <a:rPr lang="hu-HU" dirty="0"/>
              <a:t>kivételével minden </a:t>
            </a:r>
            <a:r>
              <a:rPr lang="hu-HU" dirty="0" err="1"/>
              <a:t>Omajjádot</a:t>
            </a:r>
            <a:r>
              <a:rPr lang="hu-HU" dirty="0"/>
              <a:t> </a:t>
            </a:r>
            <a:r>
              <a:rPr lang="hu-HU" dirty="0" smtClean="0"/>
              <a:t>meggyilkoltatott.</a:t>
            </a:r>
          </a:p>
          <a:p>
            <a:pPr marL="0" indent="0">
              <a:buNone/>
            </a:pPr>
            <a:r>
              <a:rPr lang="hu-HU" dirty="0"/>
              <a:t>Az egyetlen megmenekülő, </a:t>
            </a:r>
            <a:r>
              <a:rPr lang="hu-HU" dirty="0" err="1"/>
              <a:t>Abd</a:t>
            </a:r>
            <a:r>
              <a:rPr lang="hu-HU" dirty="0"/>
              <a:t> </a:t>
            </a:r>
            <a:r>
              <a:rPr lang="hu-HU" dirty="0" err="1"/>
              <a:t>ar-Rahman</a:t>
            </a:r>
            <a:r>
              <a:rPr lang="hu-HU" dirty="0"/>
              <a:t>, Hispániába jutott, amelyet </a:t>
            </a:r>
            <a:r>
              <a:rPr lang="hu-HU" dirty="0" err="1"/>
              <a:t>Cordoba</a:t>
            </a:r>
            <a:r>
              <a:rPr lang="hu-HU" dirty="0"/>
              <a:t> központtal elszakított az iszlám törzsterületektől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A Bagdadot felépítő </a:t>
            </a:r>
            <a:r>
              <a:rPr lang="hu-HU" dirty="0" err="1"/>
              <a:t>Abbászida</a:t>
            </a:r>
            <a:r>
              <a:rPr lang="hu-HU" dirty="0"/>
              <a:t> kalifátus fénykorát </a:t>
            </a:r>
            <a:r>
              <a:rPr lang="hu-HU" dirty="0" err="1"/>
              <a:t>Harún</a:t>
            </a:r>
            <a:r>
              <a:rPr lang="hu-HU" dirty="0"/>
              <a:t> </a:t>
            </a:r>
            <a:r>
              <a:rPr lang="hu-HU" dirty="0" err="1" smtClean="0"/>
              <a:t>ar-Rashid</a:t>
            </a:r>
            <a:r>
              <a:rPr lang="hu-HU" dirty="0" smtClean="0"/>
              <a:t> (786-809) </a:t>
            </a:r>
            <a:r>
              <a:rPr lang="hu-HU" dirty="0"/>
              <a:t>alatt élte, aki perzsa szokásokat és művészetet honosított meg udvarában.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A később széttagolódó kalifátus 1258-ig létezett, amikor mongol hódítás áldozatául esett.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>
            <a:normAutofit fontScale="85000" lnSpcReduction="20000"/>
          </a:bodyPr>
          <a:lstStyle/>
          <a:p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392488" cy="560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3419872" y="5744818"/>
            <a:ext cx="10801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" y="2708920"/>
            <a:ext cx="446246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feliratnak 7"/>
          <p:cNvSpPr/>
          <p:nvPr/>
        </p:nvSpPr>
        <p:spPr>
          <a:xfrm>
            <a:off x="1104967" y="2096272"/>
            <a:ext cx="2376264" cy="612648"/>
          </a:xfrm>
          <a:prstGeom prst="wedgeRectCallout">
            <a:avLst>
              <a:gd name="adj1" fmla="val -15794"/>
              <a:gd name="adj2" fmla="val 767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Érmék </a:t>
            </a:r>
            <a:r>
              <a:rPr lang="hu-HU" dirty="0" err="1" smtClean="0"/>
              <a:t>Harun</a:t>
            </a:r>
            <a:r>
              <a:rPr lang="hu-HU" dirty="0" smtClean="0"/>
              <a:t> </a:t>
            </a:r>
            <a:r>
              <a:rPr lang="hu-HU" dirty="0" err="1" smtClean="0"/>
              <a:t>ar-Rashid</a:t>
            </a:r>
            <a:r>
              <a:rPr lang="hu-HU" dirty="0" smtClean="0"/>
              <a:t> korából</a:t>
            </a:r>
            <a:endParaRPr lang="hu-H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2846" r="8363" b="11646"/>
          <a:stretch/>
        </p:blipFill>
        <p:spPr bwMode="auto">
          <a:xfrm>
            <a:off x="359532" y="294853"/>
            <a:ext cx="8568952" cy="616495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feliratnak 8"/>
          <p:cNvSpPr/>
          <p:nvPr/>
        </p:nvSpPr>
        <p:spPr>
          <a:xfrm>
            <a:off x="4427984" y="1700808"/>
            <a:ext cx="2160240" cy="1224136"/>
          </a:xfrm>
          <a:prstGeom prst="wedgeRectCallout">
            <a:avLst>
              <a:gd name="adj1" fmla="val -47036"/>
              <a:gd name="adj2" fmla="val 3809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Az „</a:t>
            </a:r>
            <a:r>
              <a:rPr lang="hu-HU" b="1" dirty="0" err="1" smtClean="0"/>
              <a:t>ezeregyéjszakáról</a:t>
            </a:r>
            <a:r>
              <a:rPr lang="hu-HU" b="1" dirty="0" smtClean="0"/>
              <a:t>” jobban ismert a kalifa és </a:t>
            </a:r>
            <a:r>
              <a:rPr lang="hu-HU" b="1" dirty="0" err="1" smtClean="0"/>
              <a:t>Seherezáde</a:t>
            </a:r>
            <a:r>
              <a:rPr lang="hu-HU" b="1" dirty="0" smtClean="0"/>
              <a:t> is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6251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3650"/>
            <a:ext cx="8171457" cy="667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feliratnak 1"/>
          <p:cNvSpPr/>
          <p:nvPr/>
        </p:nvSpPr>
        <p:spPr>
          <a:xfrm>
            <a:off x="4355976" y="3645024"/>
            <a:ext cx="1944216" cy="1595305"/>
          </a:xfrm>
          <a:prstGeom prst="wedgeRectCallout">
            <a:avLst>
              <a:gd name="adj1" fmla="val -197986"/>
              <a:gd name="adj2" fmla="val -22815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Az iszlám születésének helyszíne, „Felix </a:t>
            </a:r>
            <a:r>
              <a:rPr lang="hu-HU" b="1" dirty="0" err="1" smtClean="0">
                <a:solidFill>
                  <a:srgbClr val="002060"/>
                </a:solidFill>
              </a:rPr>
              <a:t>Arabia</a:t>
            </a:r>
            <a:r>
              <a:rPr lang="hu-HU" b="1" dirty="0" smtClean="0">
                <a:solidFill>
                  <a:srgbClr val="002060"/>
                </a:solidFill>
              </a:rPr>
              <a:t>” (és törzsei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85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30648"/>
          <a:stretch/>
        </p:blipFill>
        <p:spPr bwMode="auto">
          <a:xfrm>
            <a:off x="179512" y="105071"/>
            <a:ext cx="8700214" cy="678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5" y="1700808"/>
            <a:ext cx="4394357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feliratnak 2"/>
          <p:cNvSpPr/>
          <p:nvPr/>
        </p:nvSpPr>
        <p:spPr>
          <a:xfrm>
            <a:off x="6287438" y="137118"/>
            <a:ext cx="2592288" cy="843609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rgbClr val="002060"/>
                </a:solidFill>
              </a:rPr>
              <a:t>Az iszlám geopolitikai és gazdasági környezete</a:t>
            </a:r>
            <a:endParaRPr lang="hu-H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hu-HU" sz="2800" dirty="0" smtClean="0"/>
              <a:t>Mohamed (570-632)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9046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smtClean="0"/>
              <a:t>Mohamed a </a:t>
            </a:r>
            <a:r>
              <a:rPr lang="hu-HU" dirty="0" err="1" smtClean="0"/>
              <a:t>Quraysh</a:t>
            </a:r>
            <a:r>
              <a:rPr lang="hu-HU" dirty="0" smtClean="0"/>
              <a:t> törzs egyik tagja, kereskedőből lett „Isten küldötte”.</a:t>
            </a:r>
          </a:p>
          <a:p>
            <a:pPr marL="0" indent="0">
              <a:buNone/>
            </a:pPr>
            <a:r>
              <a:rPr lang="hu-HU" dirty="0" smtClean="0"/>
              <a:t>A Mekka melletti </a:t>
            </a:r>
            <a:r>
              <a:rPr lang="hu-HU" dirty="0" err="1" smtClean="0"/>
              <a:t>Hira</a:t>
            </a:r>
            <a:r>
              <a:rPr lang="hu-HU" dirty="0" smtClean="0"/>
              <a:t> hegyen jelent meg előtte Gábriel arkangyal, hogy 20 éven keresztül ismertesse vele Isten szavait. 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Mohamed 114 </a:t>
            </a:r>
            <a:r>
              <a:rPr lang="hu-HU" dirty="0" err="1" smtClean="0"/>
              <a:t>szúrát</a:t>
            </a:r>
            <a:r>
              <a:rPr lang="hu-HU" dirty="0" smtClean="0"/>
              <a:t> (fejezetet) kapott, ennek összességét Koránnak (Isten szava)nevezzük. </a:t>
            </a:r>
          </a:p>
          <a:p>
            <a:pPr marL="0" indent="0">
              <a:buNone/>
            </a:pPr>
            <a:r>
              <a:rPr lang="hu-HU" dirty="0" smtClean="0"/>
              <a:t>Követői </a:t>
            </a:r>
            <a:r>
              <a:rPr lang="hu-HU" dirty="0" err="1" smtClean="0"/>
              <a:t>moslimunnak</a:t>
            </a:r>
            <a:r>
              <a:rPr lang="hu-HU" dirty="0" smtClean="0"/>
              <a:t> (aki átadja lelkét Allahnak), azaz muzulmánnak nevezték magukat.</a:t>
            </a:r>
          </a:p>
          <a:p>
            <a:pPr marL="0" indent="0">
              <a:buNone/>
            </a:pPr>
            <a:r>
              <a:rPr lang="hu-HU" dirty="0" smtClean="0"/>
              <a:t>Mekkában hívő közösséget, </a:t>
            </a:r>
            <a:r>
              <a:rPr lang="hu-HU" b="1" dirty="0" err="1"/>
              <a:t>u</a:t>
            </a:r>
            <a:r>
              <a:rPr lang="hu-HU" b="1" dirty="0" err="1" smtClean="0"/>
              <a:t>mma</a:t>
            </a:r>
            <a:r>
              <a:rPr lang="hu-HU" dirty="0" err="1" smtClean="0"/>
              <a:t>-t</a:t>
            </a:r>
            <a:r>
              <a:rPr lang="hu-HU" dirty="0" smtClean="0"/>
              <a:t> hozott létre, ami miatt az előkelők </a:t>
            </a:r>
            <a:r>
              <a:rPr lang="hu-HU" dirty="0" err="1" smtClean="0"/>
              <a:t>Jathribba</a:t>
            </a:r>
            <a:r>
              <a:rPr lang="hu-HU" dirty="0" smtClean="0"/>
              <a:t> (Medina) kényszerítették:</a:t>
            </a:r>
          </a:p>
          <a:p>
            <a:pPr marL="0" indent="0">
              <a:buNone/>
            </a:pPr>
            <a:r>
              <a:rPr lang="hu-HU" dirty="0" smtClean="0"/>
              <a:t>Ez a </a:t>
            </a:r>
            <a:r>
              <a:rPr lang="hu-HU" b="1" dirty="0" err="1" smtClean="0"/>
              <a:t>hadzs</a:t>
            </a:r>
            <a:r>
              <a:rPr lang="hu-HU" dirty="0" smtClean="0"/>
              <a:t>, </a:t>
            </a:r>
            <a:r>
              <a:rPr lang="hu-HU" b="1" dirty="0" smtClean="0"/>
              <a:t>622</a:t>
            </a:r>
            <a:r>
              <a:rPr lang="hu-HU" dirty="0" smtClean="0"/>
              <a:t>-ben, az iszlám időszámítás kezdete.</a:t>
            </a:r>
          </a:p>
          <a:p>
            <a:pPr marL="0" indent="0">
              <a:buNone/>
            </a:pPr>
            <a:r>
              <a:rPr lang="hu-HU" dirty="0" smtClean="0"/>
              <a:t>A próféta 630-ban visszatért, a mekkaiak beengedték – a próféta leromboltatta a bálványokat, de meghagyta a </a:t>
            </a:r>
            <a:r>
              <a:rPr lang="hu-HU" b="1" dirty="0" err="1" smtClean="0"/>
              <a:t>Kaaba</a:t>
            </a:r>
            <a:r>
              <a:rPr lang="hu-HU" dirty="0" smtClean="0"/>
              <a:t> tiszteletét.</a:t>
            </a:r>
            <a:endParaRPr lang="hu-H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72" y="692695"/>
            <a:ext cx="4019567" cy="302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283968" y="2111152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72" y="3861048"/>
            <a:ext cx="3908715" cy="286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Egyenes összekötő nyíllal 8"/>
          <p:cNvCxnSpPr/>
          <p:nvPr/>
        </p:nvCxnSpPr>
        <p:spPr>
          <a:xfrm>
            <a:off x="3769871" y="6394648"/>
            <a:ext cx="11304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" y="40634"/>
            <a:ext cx="4886400" cy="668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feliratnak 3"/>
          <p:cNvSpPr/>
          <p:nvPr/>
        </p:nvSpPr>
        <p:spPr>
          <a:xfrm>
            <a:off x="1900300" y="332656"/>
            <a:ext cx="2438231" cy="1368152"/>
          </a:xfrm>
          <a:prstGeom prst="wedgeRectCallout">
            <a:avLst>
              <a:gd name="adj1" fmla="val 36760"/>
              <a:gd name="adj2" fmla="val 65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mekkaiak feletti győztes </a:t>
            </a:r>
            <a:r>
              <a:rPr lang="hu-HU" dirty="0" err="1" smtClean="0"/>
              <a:t>Badr-i</a:t>
            </a:r>
            <a:r>
              <a:rPr lang="hu-HU" dirty="0" smtClean="0"/>
              <a:t> csatában – a képen már nem ábrázolják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311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hu-HU" sz="2800" b="1" dirty="0" smtClean="0"/>
              <a:t>A kinyilatkoztatott vallás istenképe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hu-HU" dirty="0"/>
              <a:t>„Mondjátok: „Hiszünk Allahban és abban, ami kinyilatkoztatás gyanánt leküldetett hozzánk és Ábrahámhoz, </a:t>
            </a:r>
            <a:r>
              <a:rPr lang="hu-HU" dirty="0" err="1"/>
              <a:t>Izmáelhez</a:t>
            </a:r>
            <a:r>
              <a:rPr lang="hu-HU" dirty="0"/>
              <a:t>, Izsákhoz, Jákobhoz és Izrael törzseihez és hiszünk abban, amit Mózes, Jézus és a próféták kaptak az Uruktól. Nem teszünk különbséget egyikük javára sem közülük. Mi Allahnak vetjük alá magunkat</a:t>
            </a:r>
            <a:r>
              <a:rPr lang="hu-HU" dirty="0" smtClean="0"/>
              <a:t>.”                </a:t>
            </a:r>
            <a:r>
              <a:rPr lang="hu-HU" i="1" dirty="0" smtClean="0"/>
              <a:t>(</a:t>
            </a:r>
            <a:r>
              <a:rPr lang="hu-HU" i="1" dirty="0"/>
              <a:t>Korán 2:136)</a:t>
            </a:r>
          </a:p>
          <a:p>
            <a:pPr algn="just"/>
            <a:r>
              <a:rPr lang="hu-HU" dirty="0"/>
              <a:t>Ti írás birtokosai! Ne lépjétek túl a határt a ti vallásotokban, és ne mondjatok Allahról mást, csak az igazságot! Jézus, a Messiás, Mária fia </a:t>
            </a:r>
            <a:r>
              <a:rPr lang="hu-HU" dirty="0" smtClean="0"/>
              <a:t>(csupán) </a:t>
            </a:r>
            <a:r>
              <a:rPr lang="hu-HU" dirty="0"/>
              <a:t>küldötte Allahnak, és az ő szava,amit sugalmazott Máriának, és belőle </a:t>
            </a:r>
            <a:r>
              <a:rPr lang="hu-HU" dirty="0" smtClean="0"/>
              <a:t>(kiáradó) </a:t>
            </a:r>
            <a:r>
              <a:rPr lang="hu-HU" dirty="0"/>
              <a:t>szellem. Higgyetek hát Allahban és az ő küldötteiben és ne mondjátok azt, hogy: „Három!” Hagyjátok abba! Jobb az nektek! Allah csupán egyetlen isten. </a:t>
            </a:r>
            <a:r>
              <a:rPr lang="hu-HU" dirty="0" err="1"/>
              <a:t>Magasztaltassék</a:t>
            </a:r>
            <a:r>
              <a:rPr lang="hu-HU" dirty="0"/>
              <a:t>! Hogyan is lehetne gyermeke! Övé </a:t>
            </a:r>
            <a:r>
              <a:rPr lang="hu-HU" dirty="0" smtClean="0"/>
              <a:t>(mind)az</a:t>
            </a:r>
            <a:r>
              <a:rPr lang="hu-HU" dirty="0"/>
              <a:t>, ami az egekben és a földön van. Allah elégséges istápoló! A Messiás soha sem tartja méltóságán alulinak azt, hogy Allah szolgája legyen, sem az [Allahhoz] közelálló angyalok. Aki méltóságán alulinak tartja az ő szolgálatát és felfuvalkodik [az az ő dolga]. </a:t>
            </a:r>
            <a:r>
              <a:rPr lang="hu-HU" dirty="0" smtClean="0"/>
              <a:t>(Allah) </a:t>
            </a:r>
            <a:r>
              <a:rPr lang="hu-HU" dirty="0"/>
              <a:t>majdan </a:t>
            </a:r>
            <a:r>
              <a:rPr lang="hu-HU" dirty="0" err="1"/>
              <a:t>mindannyiukat</a:t>
            </a:r>
            <a:r>
              <a:rPr lang="hu-HU" dirty="0"/>
              <a:t> összegyűjti magához. </a:t>
            </a:r>
            <a:r>
              <a:rPr lang="hu-HU" i="1" dirty="0" smtClean="0"/>
              <a:t>(Korán </a:t>
            </a:r>
            <a:r>
              <a:rPr lang="hu-HU" i="1" dirty="0"/>
              <a:t>4:171-172)</a:t>
            </a:r>
          </a:p>
          <a:p>
            <a:pPr algn="just"/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571"/>
            <a:ext cx="4917517" cy="67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feliratnak 3"/>
          <p:cNvSpPr/>
          <p:nvPr/>
        </p:nvSpPr>
        <p:spPr>
          <a:xfrm>
            <a:off x="5875128" y="1124744"/>
            <a:ext cx="1224136" cy="1728192"/>
          </a:xfrm>
          <a:prstGeom prst="wedgeRectCallout">
            <a:avLst>
              <a:gd name="adj1" fmla="val 22980"/>
              <a:gd name="adj2" fmla="val 59636"/>
            </a:avLst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Mohamed Allah víziója és az Isten szava, a „korán”</a:t>
            </a:r>
            <a:endParaRPr lang="hu-HU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08720"/>
            <a:ext cx="554461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Line 2"/>
          <p:cNvSpPr>
            <a:spLocks noChangeShapeType="1"/>
          </p:cNvSpPr>
          <p:nvPr/>
        </p:nvSpPr>
        <p:spPr bwMode="auto">
          <a:xfrm flipV="1">
            <a:off x="5254625" y="3500438"/>
            <a:ext cx="1416050" cy="15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67" name="Line 3"/>
          <p:cNvSpPr>
            <a:spLocks noChangeShapeType="1"/>
          </p:cNvSpPr>
          <p:nvPr/>
        </p:nvSpPr>
        <p:spPr bwMode="auto">
          <a:xfrm flipV="1">
            <a:off x="2219325" y="4035425"/>
            <a:ext cx="4481513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68" name="Line 4"/>
          <p:cNvSpPr>
            <a:spLocks noChangeShapeType="1"/>
          </p:cNvSpPr>
          <p:nvPr/>
        </p:nvSpPr>
        <p:spPr bwMode="auto">
          <a:xfrm flipV="1">
            <a:off x="5264150" y="4519613"/>
            <a:ext cx="1465263" cy="1428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69" name="Line 5"/>
          <p:cNvSpPr>
            <a:spLocks noChangeShapeType="1"/>
          </p:cNvSpPr>
          <p:nvPr/>
        </p:nvSpPr>
        <p:spPr bwMode="auto">
          <a:xfrm flipV="1">
            <a:off x="3716338" y="5021263"/>
            <a:ext cx="2960687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70" name="Line 6"/>
          <p:cNvSpPr>
            <a:spLocks noChangeShapeType="1"/>
          </p:cNvSpPr>
          <p:nvPr/>
        </p:nvSpPr>
        <p:spPr bwMode="auto">
          <a:xfrm>
            <a:off x="5178425" y="5827713"/>
            <a:ext cx="151765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6700838" y="6061075"/>
            <a:ext cx="15922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FFFF00"/>
                </a:solidFill>
                <a:latin typeface="Arial Narrow" pitchFamily="34" charset="0"/>
              </a:rPr>
              <a:t>200</a:t>
            </a:r>
            <a:r>
              <a:rPr lang="hu-HU" altLang="hu-HU" sz="2400" b="1">
                <a:solidFill>
                  <a:srgbClr val="FFFF00"/>
                </a:solidFill>
                <a:latin typeface="Arial Narrow" pitchFamily="34" charset="0"/>
              </a:rPr>
              <a:t>8</a:t>
            </a:r>
            <a:endParaRPr lang="en-US" altLang="hu-HU" sz="24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6662738" y="2350294"/>
            <a:ext cx="1522412" cy="4460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latin typeface="Arial Narrow" pitchFamily="34" charset="0"/>
              </a:rPr>
              <a:t>i.e. </a:t>
            </a:r>
            <a:r>
              <a:rPr lang="en-US" altLang="hu-HU" sz="2400" b="1" dirty="0">
                <a:latin typeface="Arial Narrow" pitchFamily="34" charset="0"/>
              </a:rPr>
              <a:t>1900</a:t>
            </a:r>
            <a:endParaRPr lang="en-US" altLang="hu-HU" sz="2400" dirty="0">
              <a:latin typeface="Arial Narrow" pitchFamily="34" charset="0"/>
            </a:endParaRP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6673850" y="3797300"/>
            <a:ext cx="1555750" cy="4191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CCFF33"/>
                </a:solidFill>
                <a:latin typeface="Arial Narrow" pitchFamily="34" charset="0"/>
              </a:rPr>
              <a:t>i.e. </a:t>
            </a:r>
            <a:r>
              <a:rPr lang="en-US" altLang="hu-HU" sz="2400" b="1">
                <a:solidFill>
                  <a:srgbClr val="CCFF33"/>
                </a:solidFill>
                <a:latin typeface="Arial Narrow" pitchFamily="34" charset="0"/>
              </a:rPr>
              <a:t>1300</a:t>
            </a:r>
            <a:endParaRPr lang="en-US" altLang="hu-HU" sz="2400">
              <a:solidFill>
                <a:srgbClr val="CCFF33"/>
              </a:solidFill>
              <a:latin typeface="Arial Narrow" pitchFamily="34" charset="0"/>
            </a:endParaRP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5167313" y="3770313"/>
            <a:ext cx="1295400" cy="412750"/>
          </a:xfrm>
          <a:prstGeom prst="rect">
            <a:avLst/>
          </a:prstGeom>
          <a:solidFill>
            <a:srgbClr val="CCFF33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>
                <a:solidFill>
                  <a:srgbClr val="0000FF"/>
                </a:solidFill>
                <a:latin typeface="Arial Narrow" pitchFamily="34" charset="0"/>
              </a:rPr>
              <a:t>Judaizmus</a:t>
            </a:r>
            <a:endParaRPr lang="en-US" altLang="hu-HU" sz="200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90475" name="Text Box 11"/>
          <p:cNvSpPr txBox="1">
            <a:spLocks noGrp="1" noChangeArrowheads="1"/>
          </p:cNvSpPr>
          <p:nvPr>
            <p:ph type="ctrTitle"/>
          </p:nvPr>
        </p:nvSpPr>
        <p:spPr>
          <a:xfrm>
            <a:off x="461963" y="188640"/>
            <a:ext cx="8534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rIns="91440" bIns="45720" anchor="ctr"/>
          <a:lstStyle/>
          <a:p>
            <a:pPr algn="l"/>
            <a:r>
              <a:rPr lang="hu-HU" altLang="hu-HU" sz="2400" b="1" dirty="0" smtClean="0">
                <a:solidFill>
                  <a:schemeClr val="tx1"/>
                </a:solidFill>
                <a:effectLst/>
              </a:rPr>
              <a:t>Az iszlám: </a:t>
            </a:r>
            <a:r>
              <a:rPr lang="hu-HU" altLang="hu-HU" sz="2400" b="1" dirty="0">
                <a:solidFill>
                  <a:schemeClr val="tx1"/>
                </a:solidFill>
                <a:effectLst/>
              </a:rPr>
              <a:t>világvallások és Ábrahám </a:t>
            </a:r>
            <a:r>
              <a:rPr lang="hu-HU" altLang="hu-HU" sz="2400" b="1" dirty="0" smtClean="0">
                <a:solidFill>
                  <a:schemeClr val="tx1"/>
                </a:solidFill>
                <a:effectLst/>
              </a:rPr>
              <a:t>leszármazottai közt</a:t>
            </a:r>
            <a:endParaRPr lang="en-US" altLang="hu-HU" sz="2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2822575" y="1141413"/>
            <a:ext cx="1066800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latin typeface="Arial Narrow" pitchFamily="34" charset="0"/>
              </a:rPr>
              <a:t>Ádám</a:t>
            </a:r>
            <a:r>
              <a:rPr lang="en-US" altLang="hu-HU" sz="24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2825750" y="1758950"/>
            <a:ext cx="998538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N</a:t>
            </a: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óé</a:t>
            </a: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478" name="Text Box 14"/>
          <p:cNvSpPr txBox="1">
            <a:spLocks noChangeArrowheads="1"/>
          </p:cNvSpPr>
          <p:nvPr/>
        </p:nvSpPr>
        <p:spPr bwMode="auto">
          <a:xfrm>
            <a:off x="2674938" y="2365375"/>
            <a:ext cx="1371600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latin typeface="Arial Narrow" pitchFamily="34" charset="0"/>
              </a:rPr>
              <a:t>Ábrahám</a:t>
            </a:r>
            <a:r>
              <a:rPr lang="en-US" altLang="hu-HU" sz="24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1763713" y="2973388"/>
            <a:ext cx="1214437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I</a:t>
            </a: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zsák</a:t>
            </a: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480" name="Text Box 16"/>
          <p:cNvSpPr txBox="1">
            <a:spLocks noChangeArrowheads="1"/>
          </p:cNvSpPr>
          <p:nvPr/>
        </p:nvSpPr>
        <p:spPr bwMode="auto">
          <a:xfrm>
            <a:off x="3660775" y="2973388"/>
            <a:ext cx="1295400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Izmael</a:t>
            </a:r>
            <a:endParaRPr lang="en-US" altLang="hu-HU" sz="2400" b="1">
              <a:solidFill>
                <a:srgbClr val="000000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481" name="Line 17"/>
          <p:cNvSpPr>
            <a:spLocks noChangeShapeType="1"/>
          </p:cNvSpPr>
          <p:nvPr/>
        </p:nvSpPr>
        <p:spPr bwMode="auto">
          <a:xfrm>
            <a:off x="3355975" y="1522413"/>
            <a:ext cx="1588" cy="236537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82" name="Line 18"/>
          <p:cNvSpPr>
            <a:spLocks noChangeShapeType="1"/>
          </p:cNvSpPr>
          <p:nvPr/>
        </p:nvSpPr>
        <p:spPr bwMode="auto">
          <a:xfrm>
            <a:off x="4024313" y="2557463"/>
            <a:ext cx="2649537" cy="158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83" name="Line 19"/>
          <p:cNvSpPr>
            <a:spLocks noChangeShapeType="1"/>
          </p:cNvSpPr>
          <p:nvPr/>
        </p:nvSpPr>
        <p:spPr bwMode="auto">
          <a:xfrm flipV="1">
            <a:off x="6089650" y="6313488"/>
            <a:ext cx="6477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84" name="Line 20"/>
          <p:cNvSpPr>
            <a:spLocks noChangeShapeType="1"/>
          </p:cNvSpPr>
          <p:nvPr/>
        </p:nvSpPr>
        <p:spPr bwMode="auto">
          <a:xfrm>
            <a:off x="3894138" y="1987550"/>
            <a:ext cx="2632075" cy="1588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85" name="Line 21"/>
          <p:cNvSpPr>
            <a:spLocks noChangeShapeType="1"/>
          </p:cNvSpPr>
          <p:nvPr/>
        </p:nvSpPr>
        <p:spPr bwMode="auto">
          <a:xfrm flipV="1">
            <a:off x="3894138" y="1304925"/>
            <a:ext cx="2632075" cy="6350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86" name="Text Box 22"/>
          <p:cNvSpPr txBox="1">
            <a:spLocks noChangeArrowheads="1"/>
          </p:cNvSpPr>
          <p:nvPr/>
        </p:nvSpPr>
        <p:spPr bwMode="auto">
          <a:xfrm>
            <a:off x="949325" y="3392488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 i="1">
                <a:solidFill>
                  <a:srgbClr val="FF0000"/>
                </a:solidFill>
                <a:latin typeface="Arial Narrow" pitchFamily="34" charset="0"/>
              </a:rPr>
              <a:t>T</a:t>
            </a:r>
            <a:r>
              <a:rPr lang="hu-HU" altLang="hu-HU" sz="2400" b="1" i="1">
                <a:solidFill>
                  <a:srgbClr val="FF0000"/>
                </a:solidFill>
                <a:latin typeface="Arial Narrow" pitchFamily="34" charset="0"/>
              </a:rPr>
              <a:t>óra</a:t>
            </a:r>
            <a:endParaRPr lang="en-US" altLang="hu-HU" sz="2400" b="1" i="1">
              <a:solidFill>
                <a:srgbClr val="FF0000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CCFF33"/>
              </a:solidFill>
              <a:latin typeface="Arial Narrow" pitchFamily="34" charset="0"/>
            </a:endParaRPr>
          </a:p>
        </p:txBody>
      </p:sp>
      <p:sp>
        <p:nvSpPr>
          <p:cNvPr id="190487" name="Text Box 23"/>
          <p:cNvSpPr txBox="1">
            <a:spLocks noChangeArrowheads="1"/>
          </p:cNvSpPr>
          <p:nvPr/>
        </p:nvSpPr>
        <p:spPr bwMode="auto">
          <a:xfrm>
            <a:off x="6681788" y="4814888"/>
            <a:ext cx="1284287" cy="4572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>
              <a:solidFill>
                <a:srgbClr val="CCFF33"/>
              </a:solidFill>
              <a:latin typeface="Arial Narrow" pitchFamily="34" charset="0"/>
            </a:endParaRPr>
          </a:p>
        </p:txBody>
      </p:sp>
      <p:sp>
        <p:nvSpPr>
          <p:cNvPr id="190488" name="Text Box 24"/>
          <p:cNvSpPr txBox="1">
            <a:spLocks noChangeArrowheads="1"/>
          </p:cNvSpPr>
          <p:nvPr/>
        </p:nvSpPr>
        <p:spPr bwMode="auto">
          <a:xfrm>
            <a:off x="6672263" y="3292475"/>
            <a:ext cx="1628775" cy="41592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CCFF33"/>
                </a:solidFill>
                <a:latin typeface="Arial Narrow" pitchFamily="34" charset="0"/>
              </a:rPr>
              <a:t>i.e. </a:t>
            </a:r>
            <a:r>
              <a:rPr lang="en-US" altLang="hu-HU" sz="2400" b="1">
                <a:solidFill>
                  <a:srgbClr val="CCFF33"/>
                </a:solidFill>
                <a:latin typeface="Arial Narrow" pitchFamily="34" charset="0"/>
              </a:rPr>
              <a:t>1500 </a:t>
            </a:r>
            <a:endParaRPr lang="en-US" altLang="hu-HU" sz="2400">
              <a:solidFill>
                <a:srgbClr val="CCFF33"/>
              </a:solidFill>
              <a:latin typeface="Arial Narrow" pitchFamily="34" charset="0"/>
            </a:endParaRPr>
          </a:p>
        </p:txBody>
      </p:sp>
      <p:sp>
        <p:nvSpPr>
          <p:cNvPr id="190489" name="Text Box 25"/>
          <p:cNvSpPr txBox="1">
            <a:spLocks noChangeArrowheads="1"/>
          </p:cNvSpPr>
          <p:nvPr/>
        </p:nvSpPr>
        <p:spPr bwMode="auto">
          <a:xfrm>
            <a:off x="6702425" y="4310063"/>
            <a:ext cx="1370013" cy="41910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CCFF33"/>
                </a:solidFill>
                <a:latin typeface="Arial Narrow" pitchFamily="34" charset="0"/>
              </a:rPr>
              <a:t>i.e. </a:t>
            </a:r>
            <a:r>
              <a:rPr lang="en-US" altLang="hu-HU" sz="2400" b="1">
                <a:solidFill>
                  <a:srgbClr val="CCFF33"/>
                </a:solidFill>
                <a:latin typeface="Arial Narrow" pitchFamily="34" charset="0"/>
              </a:rPr>
              <a:t>525</a:t>
            </a:r>
            <a:endParaRPr lang="en-US" altLang="hu-HU" sz="2400">
              <a:solidFill>
                <a:srgbClr val="CCFF33"/>
              </a:solidFill>
              <a:latin typeface="Arial Narrow" pitchFamily="34" charset="0"/>
            </a:endParaRPr>
          </a:p>
        </p:txBody>
      </p:sp>
      <p:sp>
        <p:nvSpPr>
          <p:cNvPr id="190490" name="Text Box 26"/>
          <p:cNvSpPr txBox="1">
            <a:spLocks noChangeArrowheads="1"/>
          </p:cNvSpPr>
          <p:nvPr/>
        </p:nvSpPr>
        <p:spPr bwMode="auto">
          <a:xfrm>
            <a:off x="5008563" y="3263900"/>
            <a:ext cx="1447800" cy="412750"/>
          </a:xfrm>
          <a:prstGeom prst="rect">
            <a:avLst/>
          </a:prstGeom>
          <a:solidFill>
            <a:srgbClr val="CCFF33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2000" b="1">
                <a:solidFill>
                  <a:srgbClr val="0000FF"/>
                </a:solidFill>
                <a:latin typeface="Arial Narrow" pitchFamily="34" charset="0"/>
              </a:rPr>
              <a:t>Hindui</a:t>
            </a:r>
            <a:r>
              <a:rPr lang="hu-HU" altLang="hu-HU" sz="2000" b="1">
                <a:solidFill>
                  <a:srgbClr val="0000FF"/>
                </a:solidFill>
                <a:latin typeface="Arial Narrow" pitchFamily="34" charset="0"/>
              </a:rPr>
              <a:t>zmus</a:t>
            </a:r>
            <a:endParaRPr lang="en-US" altLang="hu-HU" sz="200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90491" name="Text Box 27"/>
          <p:cNvSpPr txBox="1">
            <a:spLocks noChangeArrowheads="1"/>
          </p:cNvSpPr>
          <p:nvPr/>
        </p:nvSpPr>
        <p:spPr bwMode="auto">
          <a:xfrm>
            <a:off x="5024438" y="4270375"/>
            <a:ext cx="1447800" cy="428625"/>
          </a:xfrm>
          <a:prstGeom prst="rect">
            <a:avLst/>
          </a:prstGeom>
          <a:solidFill>
            <a:srgbClr val="CCFF33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900" b="1">
                <a:solidFill>
                  <a:srgbClr val="0000FF"/>
                </a:solidFill>
                <a:latin typeface="Arial Narrow" pitchFamily="34" charset="0"/>
              </a:rPr>
              <a:t>Buddhizmus</a:t>
            </a:r>
            <a:endParaRPr lang="en-US" altLang="hu-HU" sz="190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90492" name="Text Box 28"/>
          <p:cNvSpPr txBox="1">
            <a:spLocks noChangeArrowheads="1"/>
          </p:cNvSpPr>
          <p:nvPr/>
        </p:nvSpPr>
        <p:spPr bwMode="auto">
          <a:xfrm>
            <a:off x="5473700" y="5600700"/>
            <a:ext cx="1027113" cy="430213"/>
          </a:xfrm>
          <a:prstGeom prst="rect">
            <a:avLst/>
          </a:prstGeom>
          <a:solidFill>
            <a:srgbClr val="CCFF33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0000FF"/>
                </a:solidFill>
                <a:latin typeface="Arial Narrow" pitchFamily="34" charset="0"/>
              </a:rPr>
              <a:t>I</a:t>
            </a:r>
            <a:r>
              <a:rPr lang="hu-HU" altLang="hu-HU" sz="2400" b="1">
                <a:solidFill>
                  <a:srgbClr val="0000FF"/>
                </a:solidFill>
                <a:latin typeface="Arial Narrow" pitchFamily="34" charset="0"/>
              </a:rPr>
              <a:t>szlám</a:t>
            </a:r>
            <a:endParaRPr lang="en-US" altLang="hu-HU" sz="240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90493" name="Text Box 29"/>
          <p:cNvSpPr txBox="1">
            <a:spLocks noChangeArrowheads="1"/>
          </p:cNvSpPr>
          <p:nvPr/>
        </p:nvSpPr>
        <p:spPr bwMode="auto">
          <a:xfrm>
            <a:off x="4729163" y="4800600"/>
            <a:ext cx="1768475" cy="461963"/>
          </a:xfrm>
          <a:prstGeom prst="rect">
            <a:avLst/>
          </a:prstGeom>
          <a:solidFill>
            <a:srgbClr val="CCFF33"/>
          </a:soli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>
                <a:solidFill>
                  <a:srgbClr val="0000FF"/>
                </a:solidFill>
                <a:latin typeface="Arial Narrow" pitchFamily="34" charset="0"/>
              </a:rPr>
              <a:t>Kereszténység</a:t>
            </a:r>
            <a:endParaRPr lang="en-US" altLang="hu-HU" sz="200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90494" name="Text Box 30"/>
          <p:cNvSpPr txBox="1">
            <a:spLocks noChangeArrowheads="1"/>
          </p:cNvSpPr>
          <p:nvPr/>
        </p:nvSpPr>
        <p:spPr bwMode="auto">
          <a:xfrm>
            <a:off x="6683374" y="5570538"/>
            <a:ext cx="1282701" cy="4651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srgbClr val="FFFF00"/>
                </a:solidFill>
                <a:latin typeface="Arial Narrow" pitchFamily="34" charset="0"/>
              </a:rPr>
              <a:t>i.sz. </a:t>
            </a:r>
            <a:r>
              <a:rPr lang="en-US" altLang="hu-HU" sz="2400" b="1" dirty="0">
                <a:solidFill>
                  <a:srgbClr val="FFFF00"/>
                </a:solidFill>
                <a:latin typeface="Arial Narrow" pitchFamily="34" charset="0"/>
              </a:rPr>
              <a:t>610</a:t>
            </a:r>
            <a:endParaRPr lang="en-US" altLang="hu-HU" sz="2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90495" name="Text Box 31"/>
          <p:cNvSpPr txBox="1">
            <a:spLocks noChangeArrowheads="1"/>
          </p:cNvSpPr>
          <p:nvPr/>
        </p:nvSpPr>
        <p:spPr bwMode="auto">
          <a:xfrm>
            <a:off x="3281363" y="5222875"/>
            <a:ext cx="1066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i="1">
                <a:solidFill>
                  <a:srgbClr val="FF0000"/>
                </a:solidFill>
                <a:latin typeface="Arial Narrow" pitchFamily="34" charset="0"/>
              </a:rPr>
              <a:t>Korán</a:t>
            </a:r>
            <a:endParaRPr lang="en-US" altLang="hu-HU" sz="2400" b="1" i="1">
              <a:solidFill>
                <a:srgbClr val="FF0000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0496" name="Text Box 32"/>
          <p:cNvSpPr txBox="1">
            <a:spLocks noChangeArrowheads="1"/>
          </p:cNvSpPr>
          <p:nvPr/>
        </p:nvSpPr>
        <p:spPr bwMode="auto">
          <a:xfrm>
            <a:off x="1776413" y="4373563"/>
            <a:ext cx="884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 i="1">
                <a:solidFill>
                  <a:srgbClr val="FF0000"/>
                </a:solidFill>
                <a:latin typeface="Arial Narrow" pitchFamily="34" charset="0"/>
              </a:rPr>
              <a:t>Bibl</a:t>
            </a:r>
            <a:r>
              <a:rPr lang="hu-HU" altLang="hu-HU" sz="2400" b="1" i="1">
                <a:solidFill>
                  <a:srgbClr val="FF0000"/>
                </a:solidFill>
                <a:latin typeface="Arial Narrow" pitchFamily="34" charset="0"/>
              </a:rPr>
              <a:t>ia</a:t>
            </a:r>
            <a:endParaRPr lang="en-US" altLang="hu-HU" sz="2400" b="1" i="1">
              <a:solidFill>
                <a:srgbClr val="FF0000"/>
              </a:solidFill>
              <a:latin typeface="Arial Narrow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0497" name="Line 33"/>
          <p:cNvSpPr>
            <a:spLocks noChangeShapeType="1"/>
          </p:cNvSpPr>
          <p:nvPr/>
        </p:nvSpPr>
        <p:spPr bwMode="auto">
          <a:xfrm>
            <a:off x="6521450" y="1303338"/>
            <a:ext cx="0" cy="798512"/>
          </a:xfrm>
          <a:prstGeom prst="line">
            <a:avLst/>
          </a:prstGeom>
          <a:noFill/>
          <a:ln w="28575">
            <a:solidFill>
              <a:schemeClr val="accent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98" name="Line 34"/>
          <p:cNvSpPr>
            <a:spLocks noChangeShapeType="1"/>
          </p:cNvSpPr>
          <p:nvPr/>
        </p:nvSpPr>
        <p:spPr bwMode="auto">
          <a:xfrm>
            <a:off x="6529388" y="1935163"/>
            <a:ext cx="76200" cy="4564062"/>
          </a:xfrm>
          <a:prstGeom prst="line">
            <a:avLst/>
          </a:prstGeom>
          <a:noFill/>
          <a:ln w="38100" cmpd="dbl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499" name="Line 35"/>
          <p:cNvSpPr>
            <a:spLocks noChangeShapeType="1"/>
          </p:cNvSpPr>
          <p:nvPr/>
        </p:nvSpPr>
        <p:spPr bwMode="auto">
          <a:xfrm>
            <a:off x="3357563" y="2138363"/>
            <a:ext cx="1587" cy="233362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0" name="Line 36"/>
          <p:cNvSpPr>
            <a:spLocks noChangeShapeType="1"/>
          </p:cNvSpPr>
          <p:nvPr/>
        </p:nvSpPr>
        <p:spPr bwMode="auto">
          <a:xfrm flipH="1">
            <a:off x="3889375" y="2744788"/>
            <a:ext cx="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1" name="Line 37"/>
          <p:cNvSpPr>
            <a:spLocks noChangeShapeType="1"/>
          </p:cNvSpPr>
          <p:nvPr/>
        </p:nvSpPr>
        <p:spPr bwMode="auto">
          <a:xfrm flipH="1">
            <a:off x="2751138" y="2744788"/>
            <a:ext cx="0" cy="228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2" name="Text Box 38"/>
          <p:cNvSpPr txBox="1">
            <a:spLocks noChangeArrowheads="1"/>
          </p:cNvSpPr>
          <p:nvPr/>
        </p:nvSpPr>
        <p:spPr bwMode="auto">
          <a:xfrm>
            <a:off x="1157288" y="3806825"/>
            <a:ext cx="998537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M</a:t>
            </a: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óz</a:t>
            </a: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503" name="Line 39"/>
          <p:cNvSpPr>
            <a:spLocks noChangeShapeType="1"/>
          </p:cNvSpPr>
          <p:nvPr/>
        </p:nvSpPr>
        <p:spPr bwMode="auto">
          <a:xfrm flipH="1">
            <a:off x="1916113" y="3352800"/>
            <a:ext cx="12700" cy="45402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4" name="Line 40"/>
          <p:cNvSpPr>
            <a:spLocks noChangeShapeType="1"/>
          </p:cNvSpPr>
          <p:nvPr/>
        </p:nvSpPr>
        <p:spPr bwMode="auto">
          <a:xfrm flipH="1">
            <a:off x="2825750" y="3352800"/>
            <a:ext cx="0" cy="144145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5" name="Text Box 41"/>
          <p:cNvSpPr txBox="1">
            <a:spLocks noChangeArrowheads="1"/>
          </p:cNvSpPr>
          <p:nvPr/>
        </p:nvSpPr>
        <p:spPr bwMode="auto">
          <a:xfrm>
            <a:off x="1538288" y="4794250"/>
            <a:ext cx="2130425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Jézus Krisztus</a:t>
            </a: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506" name="Line 42"/>
          <p:cNvSpPr>
            <a:spLocks noChangeShapeType="1"/>
          </p:cNvSpPr>
          <p:nvPr/>
        </p:nvSpPr>
        <p:spPr bwMode="auto">
          <a:xfrm flipH="1">
            <a:off x="4344988" y="3352800"/>
            <a:ext cx="0" cy="2276475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7" name="Text Box 43"/>
          <p:cNvSpPr txBox="1">
            <a:spLocks noChangeArrowheads="1"/>
          </p:cNvSpPr>
          <p:nvPr/>
        </p:nvSpPr>
        <p:spPr bwMode="auto">
          <a:xfrm>
            <a:off x="3433763" y="5629275"/>
            <a:ext cx="1676400" cy="3810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M</a:t>
            </a:r>
            <a:r>
              <a:rPr lang="hu-HU" altLang="hu-HU" sz="2400" b="1">
                <a:solidFill>
                  <a:srgbClr val="000000"/>
                </a:solidFill>
                <a:latin typeface="Arial Narrow" pitchFamily="34" charset="0"/>
              </a:rPr>
              <a:t>ohammed</a:t>
            </a:r>
            <a:r>
              <a:rPr lang="en-US" altLang="hu-HU" sz="2400" b="1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hu-HU" sz="24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90508" name="AutoShape 44"/>
          <p:cNvSpPr>
            <a:spLocks noChangeArrowheads="1"/>
          </p:cNvSpPr>
          <p:nvPr/>
        </p:nvSpPr>
        <p:spPr bwMode="auto">
          <a:xfrm>
            <a:off x="6432550" y="6478588"/>
            <a:ext cx="379413" cy="379412"/>
          </a:xfrm>
          <a:prstGeom prst="downArrow">
            <a:avLst>
              <a:gd name="adj1" fmla="val 38074"/>
              <a:gd name="adj2" fmla="val 6610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0509" name="Rectangle 4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hu-HU" dirty="0"/>
              <a:t>.</a:t>
            </a:r>
          </a:p>
        </p:txBody>
      </p:sp>
      <p:sp>
        <p:nvSpPr>
          <p:cNvPr id="2" name="Téglalap feliratnak 1"/>
          <p:cNvSpPr/>
          <p:nvPr/>
        </p:nvSpPr>
        <p:spPr bwMode="auto">
          <a:xfrm>
            <a:off x="915013" y="1019968"/>
            <a:ext cx="7689435" cy="4202907"/>
          </a:xfrm>
          <a:prstGeom prst="wedgeRectCallout">
            <a:avLst>
              <a:gd name="adj1" fmla="val 13654"/>
              <a:gd name="adj2" fmla="val 57736"/>
            </a:avLst>
          </a:prstGeom>
          <a:solidFill>
            <a:schemeClr val="accent1"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Az iszlám kezdettől fogva úgy tekint önmagára, mint a judaizmus és a kereszténység közvetlen és utolsó utódjára, azaz a három vallás által imádott egyazon Isten legújabb és egyben legutolsó, hamisítatlan kinyilatkoztatásainak birtokosára.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hu-H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Korán Ábrahámot (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Ibráhím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), Mózest (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Múszá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és Jézust (</a:t>
            </a:r>
            <a:r>
              <a:rPr kumimoji="0" lang="hu-H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Íszá</a:t>
            </a:r>
            <a:r>
              <a:rPr kumimoji="0" lang="hu-H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egyaránt prófétának ismeri el, és Mohamedet tekinti a „próféták pecsétjének”, azaz az utolsó, kinyilatkoztatásban részesülő prófétának. E három követői a „Könyv népei” is.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hu-H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4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4" y="513541"/>
            <a:ext cx="8764912" cy="572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feliratnak 1"/>
          <p:cNvSpPr/>
          <p:nvPr/>
        </p:nvSpPr>
        <p:spPr>
          <a:xfrm>
            <a:off x="467544" y="404664"/>
            <a:ext cx="2232248" cy="1080120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>
                <a:solidFill>
                  <a:schemeClr val="tx1"/>
                </a:solidFill>
              </a:rPr>
              <a:t>A próféta nyomán alakult ki a hit „öt pillére”. Mi nem szerepel?</a:t>
            </a:r>
            <a:endParaRPr lang="hu-H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hu-HU" sz="2800" b="1" dirty="0" smtClean="0"/>
              <a:t>Az iszlám 5 pillére</a:t>
            </a:r>
            <a:endParaRPr lang="hu-HU" sz="2800" b="1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4038600" cy="52174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u="sng" dirty="0" smtClean="0"/>
              <a:t>Hitvallás (</a:t>
            </a:r>
            <a:r>
              <a:rPr lang="hu-HU" u="sng" dirty="0" err="1" smtClean="0"/>
              <a:t>saháda</a:t>
            </a:r>
            <a:r>
              <a:rPr lang="hu-HU" u="sng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Az iszlám vallásgyakorlatának egyik legfontosabb tétele a hit megvallása. Az iszlám felvételekor az új muszlim elmondja a </a:t>
            </a:r>
            <a:r>
              <a:rPr lang="hu-HU" dirty="0" err="1" smtClean="0"/>
              <a:t>sahádát</a:t>
            </a:r>
            <a:r>
              <a:rPr lang="hu-HU" dirty="0" smtClean="0"/>
              <a:t> (tanúsítás), amely a következőképpen hangzik: </a:t>
            </a:r>
            <a:r>
              <a:rPr lang="hu-HU" i="1" dirty="0" smtClean="0"/>
              <a:t>Tanúsítom, hogy nincs más isten Allahon kívül, és tanúsítom, hogy Mohamed Isten küldötte</a:t>
            </a:r>
            <a:r>
              <a:rPr lang="hu-HU" dirty="0" smtClean="0"/>
              <a:t>. </a:t>
            </a:r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51454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u="sng" dirty="0" smtClean="0"/>
              <a:t>Ima (</a:t>
            </a:r>
            <a:r>
              <a:rPr lang="hu-HU" u="sng" dirty="0" err="1" smtClean="0"/>
              <a:t>szalát</a:t>
            </a:r>
            <a:r>
              <a:rPr lang="hu-HU" u="sng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Az iszlám vallásgyakorlatának naponta rendszeresen ismétlődő eleme a napi ötszöri kötelező ima. Ellentétben a keresztény terminológiával, az ima az iszlámban kizárólag egyfajta, rituálisan erősen kötött formát jelent. Minden más Istenhez való fordulást fohászként (</a:t>
            </a:r>
            <a:r>
              <a:rPr lang="hu-HU" dirty="0" err="1" smtClean="0"/>
              <a:t>duá</a:t>
            </a:r>
            <a:r>
              <a:rPr lang="hu-HU" dirty="0" smtClean="0"/>
              <a:t>) értelmeznek.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Folyamatábra: Feldolgozás 4"/>
          <p:cNvSpPr/>
          <p:nvPr/>
        </p:nvSpPr>
        <p:spPr>
          <a:xfrm>
            <a:off x="323528" y="1412776"/>
            <a:ext cx="3888432" cy="46085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Higgyetek hát Allahban és az Ő küldötteiben és ne mondjátok azt, hogy: "Három!" Hagyjátok abba! Jobb az nektek! Allah csupán egyetlen isten. </a:t>
            </a:r>
            <a:r>
              <a:rPr lang="hu-HU" sz="2400" dirty="0" err="1" smtClean="0"/>
              <a:t>Magasztaltassék</a:t>
            </a:r>
            <a:r>
              <a:rPr lang="hu-HU" sz="2400" dirty="0" smtClean="0"/>
              <a:t>! Nincs szüksége gyermekre, amikor Övé mindaz, ami az egekben és a földön van. Allah kiváló istápoló </a:t>
            </a:r>
            <a:r>
              <a:rPr lang="hu-HU" sz="2400" i="1" dirty="0" smtClean="0"/>
              <a:t>(Szúra 4, 172)</a:t>
            </a:r>
            <a:endParaRPr lang="hu-HU" sz="2400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" y="1412776"/>
            <a:ext cx="8961743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feliratnak 5"/>
          <p:cNvSpPr/>
          <p:nvPr/>
        </p:nvSpPr>
        <p:spPr>
          <a:xfrm>
            <a:off x="6372200" y="1610508"/>
            <a:ext cx="2304256" cy="612648"/>
          </a:xfrm>
          <a:prstGeom prst="wedgeRectCallou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 err="1" smtClean="0">
                <a:solidFill>
                  <a:srgbClr val="002060"/>
                </a:solidFill>
              </a:rPr>
              <a:t>raka-k</a:t>
            </a:r>
            <a:r>
              <a:rPr lang="hu-HU" dirty="0" smtClean="0">
                <a:solidFill>
                  <a:srgbClr val="002060"/>
                </a:solidFill>
              </a:rPr>
              <a:t>, az ima részei</a:t>
            </a: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" y="1642286"/>
            <a:ext cx="8916931" cy="495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0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hu-HU" sz="2800" b="1" dirty="0">
                <a:solidFill>
                  <a:prstClr val="black"/>
                </a:solidFill>
              </a:rPr>
              <a:t>Az iszlám 5 pillére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052736"/>
            <a:ext cx="4038600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u="sng" dirty="0" smtClean="0"/>
              <a:t>Adakozás(</a:t>
            </a:r>
            <a:r>
              <a:rPr lang="hu-HU" u="sng" dirty="0" err="1" smtClean="0"/>
              <a:t>zakát</a:t>
            </a:r>
            <a:r>
              <a:rPr lang="hu-HU" u="sng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Az adakozás, a szegények segítése az iszlám felfogásában a vallásgyakorlat része. A </a:t>
            </a:r>
            <a:r>
              <a:rPr lang="hu-HU" dirty="0" err="1" smtClean="0"/>
              <a:t>zakát</a:t>
            </a:r>
            <a:r>
              <a:rPr lang="hu-HU" dirty="0" smtClean="0"/>
              <a:t> fizetése a szegények számára egy évben egyszer, ramadánkor kötelező. Ennek mértéke a rendelkezésre álló, nem a közvetlen létfenntartásra szolgáló vagyon 2,5%-át jelenti (egyes terményekben, állatokban álló vagyonra más mérték vonatkozik).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u="sng" dirty="0" smtClean="0"/>
              <a:t>Zarándoklat (</a:t>
            </a:r>
            <a:r>
              <a:rPr lang="hu-HU" u="sng" dirty="0" err="1" smtClean="0"/>
              <a:t>hadzs</a:t>
            </a:r>
            <a:r>
              <a:rPr lang="hu-HU" u="sng" dirty="0" smtClean="0"/>
              <a:t>)</a:t>
            </a:r>
          </a:p>
          <a:p>
            <a:pPr marL="0" indent="0">
              <a:buNone/>
            </a:pPr>
            <a:r>
              <a:rPr lang="hu-HU" dirty="0" smtClean="0"/>
              <a:t>A mekkai zarándoklat az iszlám ötödik pillére. Minden muszlim kötelessége legalább egyszer életében – ha megteheti – elvégezni a zarándoklatot Mekkába, a Szent Mecsethez (harám). A mekkai zarándoklat az iszlám naptár </a:t>
            </a:r>
            <a:r>
              <a:rPr lang="hu-HU" dirty="0" err="1" smtClean="0"/>
              <a:t>Dhu</a:t>
            </a:r>
            <a:r>
              <a:rPr lang="hu-HU" dirty="0" smtClean="0"/>
              <a:t> </a:t>
            </a:r>
            <a:r>
              <a:rPr lang="hu-HU" dirty="0" err="1" smtClean="0"/>
              <a:t>al-Hiddzsah</a:t>
            </a:r>
            <a:r>
              <a:rPr lang="hu-HU" dirty="0" smtClean="0"/>
              <a:t> hónapjának (a muszlim holdnaptár 12. hónapja) 8. és 10. napja közé esik. </a:t>
            </a:r>
          </a:p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r="11425"/>
          <a:stretch/>
        </p:blipFill>
        <p:spPr bwMode="auto">
          <a:xfrm>
            <a:off x="4375930" y="1196752"/>
            <a:ext cx="436678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feliratnak 4"/>
          <p:cNvSpPr/>
          <p:nvPr/>
        </p:nvSpPr>
        <p:spPr>
          <a:xfrm>
            <a:off x="539552" y="332656"/>
            <a:ext cx="4032448" cy="5904656"/>
          </a:xfrm>
          <a:prstGeom prst="wedgeRectCallout">
            <a:avLst>
              <a:gd name="adj1" fmla="val 56527"/>
              <a:gd name="adj2" fmla="val 16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„Ott a fényességes Kába, azt mondják, azért nevezik így, mert Ábrahám építette azt […] Ebben az állapotban maradt mindaddig, míg a </a:t>
            </a:r>
            <a:r>
              <a:rPr lang="hu-HU" dirty="0" err="1"/>
              <a:t>kurajsiták</a:t>
            </a:r>
            <a:r>
              <a:rPr lang="hu-HU" dirty="0"/>
              <a:t> [Mohamed törzse] lerombolták és újjáépítették az Isten küldöttjének életében. […] Fa- és kőrétegekből építették oly módon, hogy 15 fa és 16 kősor van benne. Belül 6 oszlop emelkedik. Belsejében az angyalok, a próféták és az életfa ábrázolásai láthatók. Ábrahám képmása kezében a jövendölés nyilaival, Jézus és anyja Mária képe, az egyetlen kép, amelyet Isten küldötte meghagyott a győzelem éve után, mikor eltüntette mindezeket a figurális ábrázolásokat. Ugyancsak itt látható felfüggesztve annak a báránynak a szarva, amelyet Ábrahám feláldozott.”</a:t>
            </a:r>
          </a:p>
          <a:p>
            <a:pPr algn="ctr"/>
            <a:r>
              <a:rPr lang="hu-HU" dirty="0"/>
              <a:t> </a:t>
            </a:r>
            <a:r>
              <a:rPr lang="hu-HU" i="1" dirty="0"/>
              <a:t>(</a:t>
            </a:r>
            <a:r>
              <a:rPr lang="hu-HU" i="1" dirty="0" err="1"/>
              <a:t>al-Haravi</a:t>
            </a:r>
            <a:r>
              <a:rPr lang="hu-HU" i="1" dirty="0"/>
              <a:t> </a:t>
            </a:r>
            <a:r>
              <a:rPr lang="hu-HU" i="1" dirty="0" err="1"/>
              <a:t>Kitáb</a:t>
            </a:r>
            <a:r>
              <a:rPr lang="hu-HU" i="1" dirty="0"/>
              <a:t> </a:t>
            </a:r>
            <a:r>
              <a:rPr lang="hu-HU" i="1" dirty="0" err="1"/>
              <a:t>az-Zijára</a:t>
            </a:r>
            <a:r>
              <a:rPr lang="hu-HU" i="1" dirty="0"/>
              <a:t> című művének </a:t>
            </a:r>
            <a:r>
              <a:rPr lang="hu-HU" i="1" dirty="0" smtClean="0"/>
              <a:t>részlete, </a:t>
            </a:r>
            <a:r>
              <a:rPr lang="hu-HU" i="1" dirty="0"/>
              <a:t>13. század </a:t>
            </a:r>
            <a:r>
              <a:rPr lang="hu-HU" i="1" dirty="0" smtClean="0"/>
              <a:t>eleje)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142051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FF"/>
    </a:lt1>
    <a:dk2>
      <a:srgbClr val="FFCC66"/>
    </a:dk2>
    <a:lt2>
      <a:srgbClr val="000000"/>
    </a:lt2>
    <a:accent1>
      <a:srgbClr val="00FFFF"/>
    </a:accent1>
    <a:accent2>
      <a:srgbClr val="3366FF"/>
    </a:accent2>
    <a:accent3>
      <a:srgbClr val="AAAAFF"/>
    </a:accent3>
    <a:accent4>
      <a:srgbClr val="000000"/>
    </a:accent4>
    <a:accent5>
      <a:srgbClr val="AAFFFF"/>
    </a:accent5>
    <a:accent6>
      <a:srgbClr val="2D5CE7"/>
    </a:accent6>
    <a:hlink>
      <a:srgbClr val="FF0033"/>
    </a:hlink>
    <a:folHlink>
      <a:srgbClr val="FFFF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1908</Words>
  <Application>Microsoft Office PowerPoint</Application>
  <PresentationFormat>Diavetítés a képernyőre (4:3 oldalarány)</PresentationFormat>
  <Paragraphs>108</Paragraphs>
  <Slides>17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19" baseType="lpstr">
      <vt:lpstr>Office-téma</vt:lpstr>
      <vt:lpstr>Soaring</vt:lpstr>
      <vt:lpstr>AZ ISZLÁM – „MEGNYUGVÁS”</vt:lpstr>
      <vt:lpstr>PowerPoint bemutató</vt:lpstr>
      <vt:lpstr>PowerPoint bemutató</vt:lpstr>
      <vt:lpstr>Mohamed (570-632)</vt:lpstr>
      <vt:lpstr>A kinyilatkoztatott vallás istenképe</vt:lpstr>
      <vt:lpstr>Az iszlám: világvallások és Ábrahám leszármazottai közt</vt:lpstr>
      <vt:lpstr>PowerPoint bemutató</vt:lpstr>
      <vt:lpstr>Az iszlám 5 pillére</vt:lpstr>
      <vt:lpstr>Az iszlám 5 pillére</vt:lpstr>
      <vt:lpstr>PowerPoint bemutató</vt:lpstr>
      <vt:lpstr>Az iszlám 5 pillére</vt:lpstr>
      <vt:lpstr>A jihad (dzsihád) kérdése</vt:lpstr>
      <vt:lpstr>PowerPoint bemutató</vt:lpstr>
      <vt:lpstr>PowerPoint bemutató</vt:lpstr>
      <vt:lpstr>Szunniták és siiták</vt:lpstr>
      <vt:lpstr>Hódítások a kalifátus idejében</vt:lpstr>
      <vt:lpstr>Az Abbaszidák</vt:lpstr>
    </vt:vector>
  </TitlesOfParts>
  <Company>LH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ISZLÁM – „MEGNYUGVÁS”</dc:title>
  <dc:creator>Herber Attila</dc:creator>
  <cp:lastModifiedBy>Herber Attila</cp:lastModifiedBy>
  <cp:revision>33</cp:revision>
  <dcterms:created xsi:type="dcterms:W3CDTF">2015-11-05T21:08:54Z</dcterms:created>
  <dcterms:modified xsi:type="dcterms:W3CDTF">2018-07-01T15:57:18Z</dcterms:modified>
</cp:coreProperties>
</file>