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  <p:sldId id="269" r:id="rId15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99" autoAdjust="0"/>
  </p:normalViewPr>
  <p:slideViewPr>
    <p:cSldViewPr>
      <p:cViewPr varScale="1">
        <p:scale>
          <a:sx n="68" d="100"/>
          <a:sy n="68" d="100"/>
        </p:scale>
        <p:origin x="84" y="4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330" y="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95994DC-A36A-4B5D-84CF-D710AFE2592A}" type="datetime1">
              <a:rPr lang="hu-HU" smtClean="0"/>
              <a:t>2018.11.18.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73945E8-7064-4FDC-BF8F-2FA3F9ABAE6B}" type="datetime1">
              <a:rPr lang="hu-HU" noProof="0" smtClean="0"/>
              <a:t>2018.11.18.</a:t>
            </a:fld>
            <a:endParaRPr lang="hu-HU" noProof="0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noProof="0" dirty="0"/>
              <a:t>Mintaszöveg szerkesztése</a:t>
            </a:r>
          </a:p>
          <a:p>
            <a:pPr lvl="1" rtl="0"/>
            <a:r>
              <a:rPr lang="hu-HU" noProof="0" dirty="0"/>
              <a:t>Második szint</a:t>
            </a:r>
          </a:p>
          <a:p>
            <a:pPr lvl="2" rtl="0"/>
            <a:r>
              <a:rPr lang="hu-HU" noProof="0" dirty="0"/>
              <a:t>Harmadik szint</a:t>
            </a:r>
          </a:p>
          <a:p>
            <a:pPr lvl="3" rtl="0"/>
            <a:r>
              <a:rPr lang="hu-HU" noProof="0" dirty="0"/>
              <a:t>Negyedik szint</a:t>
            </a:r>
          </a:p>
          <a:p>
            <a:pPr lvl="4" rtl="0"/>
            <a:r>
              <a:rPr lang="hu-HU" noProof="0" dirty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hu-HU" noProof="0" smtClean="0"/>
              <a:t>1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909529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6090" y="630937"/>
            <a:ext cx="5234212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242" y="1098388"/>
            <a:ext cx="10315731" cy="4394988"/>
          </a:xfrm>
        </p:spPr>
        <p:txBody>
          <a:bodyPr anchor="ctr">
            <a:noAutofit/>
          </a:bodyPr>
          <a:lstStyle>
            <a:lvl1pPr algn="ctr">
              <a:defRPr sz="9997" spc="800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4469" y="5979197"/>
            <a:ext cx="8043278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999" b="1" i="0" cap="all" spc="400" baseline="0">
                <a:solidFill>
                  <a:schemeClr val="tx2"/>
                </a:solidFill>
              </a:defRPr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242" y="6375679"/>
            <a:ext cx="2329115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7AFFB9B-9FB8-469E-96F9-4D32314110B6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79244" y="6375679"/>
            <a:ext cx="4113728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4857" y="6375679"/>
            <a:ext cx="2329116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39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2170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916B954-9036-43AA-965C-5FCDFF2531A5}" type="datetime1">
              <a:rPr lang="hu-HU" noProof="0" smtClean="0"/>
              <a:t>2018.11.18.</a:t>
            </a:fld>
            <a:endParaRPr lang="hu-H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u-H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56978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3700" y="382386"/>
            <a:ext cx="1491743" cy="5600404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6973" y="382386"/>
            <a:ext cx="8390399" cy="560040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3732D2B-DDFB-4E33-AF84-E56838DDCDB1}" type="datetime1">
              <a:rPr lang="hu-HU" noProof="0" smtClean="0"/>
              <a:t>2018.11.18.</a:t>
            </a:fld>
            <a:endParaRPr lang="hu-H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u-H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35090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grpSp>
        <p:nvGrpSpPr>
          <p:cNvPr id="160" name="vonal" descr="Vonal ábr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Szabadkézi sokszög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62" name="Szabadkézi sokszög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63" name="Szabadkézi sokszög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64" name="Szabadkézi sokszög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65" name="Szabadkézi sokszög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66" name="Szabadkézi sokszög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67" name="Szabadkézi sokszög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68" name="Szabadkézi sokszög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69" name="Szabadkézi sokszög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70" name="Szabadkézi sokszög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71" name="Szabadkézi sokszög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72" name="Szabadkézi sokszög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73" name="Szabadkézi sokszög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74" name="Szabadkézi sokszög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75" name="Szabadkézi sokszög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76" name="Szabadkézi sokszög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77" name="Szabadkézi sokszög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78" name="Szabadkézi sokszög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79" name="Szabadkézi sokszög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80" name="Szabadkézi sokszög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81" name="Szabadkézi sokszög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82" name="Szabadkézi sokszög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83" name="Szabadkézi sokszög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84" name="Szabadkézi sokszög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85" name="Szabadkézi sokszög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86" name="Szabadkézi sokszög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87" name="Szabadkézi sokszög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88" name="Szabadkézi sokszög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89" name="Szabadkézi sokszög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90" name="Szabadkézi sokszög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91" name="Szabadkézi sokszög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92" name="Szabadkézi sokszög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93" name="Szabadkézi sokszög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94" name="Szabadkézi sokszög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95" name="Szabadkézi sokszög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96" name="Szabadkézi sokszög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97" name="Szabadkézi sokszög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98" name="Szabadkézi sokszög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199" name="Szabadkézi sokszög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00" name="Szabadkézi sokszög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01" name="Szabadkézi sokszög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02" name="Szabadkézi sokszög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03" name="Szabadkézi sokszög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04" name="Szabadkézi sokszög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05" name="Szabadkézi sokszög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06" name="Szabadkézi sokszög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07" name="Szabadkézi sokszög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08" name="Szabadkézi sokszög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09" name="Szabadkézi sokszög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10" name="Szabadkézi sokszög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11" name="Szabadkézi sokszög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12" name="Szabadkézi sokszög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13" name="Szabadkézi sokszög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14" name="Szabadkézi sokszög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15" name="Szabadkézi sokszög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16" name="Szabadkézi sokszög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17" name="Szabadkézi sokszög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18" name="Szabadkézi sokszög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19" name="Szabadkézi sokszög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20" name="Szabadkézi sokszög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21" name="Szabadkézi sokszög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22" name="Szabadkézi sokszög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23" name="Szabadkézi sokszög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24" name="Szabadkézi sokszög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25" name="Szabadkézi sokszög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26" name="Szabadkézi sokszög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27" name="Szabadkézi sokszög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28" name="Szabadkézi sokszög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29" name="Szabadkézi sokszög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30" name="Szabadkézi sokszög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31" name="Szabadkézi sokszög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32" name="Szabadkézi sokszög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33" name="Szabadkézi sokszög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  <p:sp>
          <p:nvSpPr>
            <p:cNvPr id="234" name="Szabadkézi sokszög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ln>
                  <a:noFill/>
                </a:ln>
              </a:endParaRPr>
            </a:p>
          </p:txBody>
        </p:sp>
      </p:grp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E78A72-9DFD-4B64-9987-31E48637F1C5}" type="datetime1">
              <a:rPr lang="hu-HU" noProof="0" smtClean="0"/>
              <a:t>2018.11.18.</a:t>
            </a:fld>
            <a:endParaRPr lang="hu-HU" noProof="0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u-HU" noProof="0" smtClean="0"/>
              <a:t>‹#›</a:t>
            </a:fld>
            <a:endParaRPr lang="hu-HU" noProof="0" dirty="0"/>
          </a:p>
        </p:txBody>
      </p:sp>
      <p:sp>
        <p:nvSpPr>
          <p:cNvPr id="85" name="Tartalom helye 3"/>
          <p:cNvSpPr>
            <a:spLocks noGrp="1"/>
          </p:cNvSpPr>
          <p:nvPr>
            <p:ph sz="half" idx="13"/>
          </p:nvPr>
        </p:nvSpPr>
        <p:spPr>
          <a:xfrm>
            <a:off x="6246812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6DF0EF6-7EBB-474A-9055-7B0A9276FBAB}" type="datetime1">
              <a:rPr lang="hu-HU" noProof="0" smtClean="0"/>
              <a:t>2018.11.18.</a:t>
            </a:fld>
            <a:endParaRPr lang="hu-H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u-H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88423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085" y="1073889"/>
            <a:ext cx="8184939" cy="4064627"/>
          </a:xfrm>
        </p:spPr>
        <p:txBody>
          <a:bodyPr anchor="b">
            <a:normAutofit/>
          </a:bodyPr>
          <a:lstStyle>
            <a:lvl1pPr>
              <a:defRPr sz="8397" spc="800" baseline="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085" y="5159782"/>
            <a:ext cx="7015661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999" b="1" i="0" cap="all" spc="400" baseline="0">
                <a:solidFill>
                  <a:schemeClr val="accent1"/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5704" y="6375679"/>
            <a:ext cx="1493558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C29D0DE2-987A-4481-9936-1DBE13DDBF5F}" type="datetime1">
              <a:rPr lang="hu-HU" noProof="0" smtClean="0"/>
              <a:t>2018.11.18.</a:t>
            </a:fld>
            <a:endParaRPr lang="hu-H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7689" y="6375679"/>
            <a:ext cx="4113728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endParaRPr lang="hu-H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39845" y="6375679"/>
            <a:ext cx="1487179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25BA54BD-C84D-46CE-8B72-31BFB26ABA43}" type="slidenum">
              <a:rPr lang="hu-HU" noProof="0" smtClean="0"/>
              <a:t>‹#›</a:t>
            </a:fld>
            <a:endParaRPr lang="hu-HU" noProof="0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3905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271034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6973" y="2286000"/>
            <a:ext cx="4799350" cy="36195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6065" y="2286000"/>
            <a:ext cx="4799350" cy="36195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82FC831-F778-4DAC-8459-6BD1061E5202}" type="datetime1">
              <a:rPr lang="hu-HU" noProof="0" smtClean="0"/>
              <a:t>2018.11.18.</a:t>
            </a:fld>
            <a:endParaRPr lang="hu-H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u-HU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119522845"/>
      </p:ext>
    </p:extLst>
  </p:cSld>
  <p:clrMapOvr>
    <a:masterClrMapping/>
  </p:clrMapOvr>
  <p:hf sldNum="0" hdr="0" ftr="0" dt="0"/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402" y="381001"/>
            <a:ext cx="10170051" cy="149351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352" y="2199634"/>
            <a:ext cx="479935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99" b="1" cap="all" spc="200" baseline="0">
                <a:solidFill>
                  <a:schemeClr val="tx2"/>
                </a:solidFill>
              </a:defRPr>
            </a:lvl1pPr>
            <a:lvl2pPr marL="457063" indent="0">
              <a:buNone/>
              <a:defRPr sz="18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6973" y="2909102"/>
            <a:ext cx="4799350" cy="299639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2136" y="2199634"/>
            <a:ext cx="479935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99" b="1" cap="all" spc="200" baseline="0">
                <a:solidFill>
                  <a:schemeClr val="tx2"/>
                </a:solidFill>
              </a:defRPr>
            </a:lvl1pPr>
            <a:lvl2pPr marL="457063" indent="0">
              <a:buNone/>
              <a:defRPr sz="18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2136" y="2909102"/>
            <a:ext cx="4799350" cy="299639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3E78A72-9DFD-4B64-9987-31E48637F1C5}" type="datetime1">
              <a:rPr lang="hu-HU" noProof="0" smtClean="0"/>
              <a:t>2018.11.18.</a:t>
            </a:fld>
            <a:endParaRPr lang="hu-HU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u-HU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84265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CCB2544-24EB-46D9-921C-03408E56D96C}" type="datetime1">
              <a:rPr lang="hu-HU" noProof="0" smtClean="0"/>
              <a:t>2018.11.18.</a:t>
            </a:fld>
            <a:endParaRPr lang="hu-HU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u-HU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412494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5E8212E-1160-49C3-9A8B-36B78F81D1DE}" type="datetime1">
              <a:rPr lang="hu-HU" noProof="0" smtClean="0"/>
              <a:t>2018.11.18.</a:t>
            </a:fld>
            <a:endParaRPr lang="hu-HU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u-H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406746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7888" y="0"/>
            <a:ext cx="4800937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5713" y="457200"/>
            <a:ext cx="3091310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99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852" y="920377"/>
            <a:ext cx="6156814" cy="4985124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5714" y="1741336"/>
            <a:ext cx="3091310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4852" y="6375679"/>
            <a:ext cx="1233034" cy="348462"/>
          </a:xfrm>
        </p:spPr>
        <p:txBody>
          <a:bodyPr/>
          <a:lstStyle/>
          <a:p>
            <a:pPr rtl="0"/>
            <a:fld id="{C82FC831-F778-4DAC-8459-6BD1061E5202}" type="datetime1">
              <a:rPr lang="hu-HU" noProof="0" smtClean="0"/>
              <a:t>2018.11.18.</a:t>
            </a:fld>
            <a:endParaRPr lang="hu-H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073" y="6375679"/>
            <a:ext cx="3481272" cy="345796"/>
          </a:xfrm>
        </p:spPr>
        <p:txBody>
          <a:bodyPr/>
          <a:lstStyle/>
          <a:p>
            <a:pPr rtl="0"/>
            <a:endParaRPr lang="hu-HU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9532" y="6375679"/>
            <a:ext cx="1232135" cy="345796"/>
          </a:xfrm>
        </p:spPr>
        <p:txBody>
          <a:bodyPr/>
          <a:lstStyle/>
          <a:p>
            <a:pPr rtl="0"/>
            <a:fld id="{25BA54BD-C84D-46CE-8B72-31BFB26ABA43}" type="slidenum">
              <a:rPr lang="hu-HU" noProof="0" smtClean="0"/>
              <a:pPr/>
              <a:t>‹#›</a:t>
            </a:fld>
            <a:endParaRPr lang="hu-HU" noProof="0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39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87493391"/>
      </p:ext>
    </p:extLst>
  </p:cSld>
  <p:clrMapOvr>
    <a:masterClrMapping/>
  </p:clrMapOvr>
  <p:hf sldNum="0" hdr="0" ftr="0" dt="0"/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391" y="1"/>
            <a:ext cx="7353669" cy="6857999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7888" y="0"/>
            <a:ext cx="4800937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39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5712" y="457200"/>
            <a:ext cx="3091312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99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5712" y="1741336"/>
            <a:ext cx="3091312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751" y="6375679"/>
            <a:ext cx="1232135" cy="348462"/>
          </a:xfrm>
        </p:spPr>
        <p:txBody>
          <a:bodyPr/>
          <a:lstStyle/>
          <a:p>
            <a:pPr rtl="0"/>
            <a:fld id="{52A4EEEA-69A3-4FEE-8C81-7577260E68E8}" type="datetime1">
              <a:rPr lang="hu-HU" noProof="0" smtClean="0"/>
              <a:t>2018.11.18.</a:t>
            </a:fld>
            <a:endParaRPr lang="hu-H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073" y="6375679"/>
            <a:ext cx="3481271" cy="345796"/>
          </a:xfrm>
        </p:spPr>
        <p:txBody>
          <a:bodyPr/>
          <a:lstStyle/>
          <a:p>
            <a:pPr rtl="0"/>
            <a:endParaRPr lang="hu-HU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6087" y="6375679"/>
            <a:ext cx="1234119" cy="345796"/>
          </a:xfrm>
        </p:spPr>
        <p:txBody>
          <a:bodyPr/>
          <a:lstStyle/>
          <a:p>
            <a:pPr rtl="0"/>
            <a:fld id="{25BA54BD-C84D-46CE-8B72-31BFB26ABA43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78926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352" y="382385"/>
            <a:ext cx="10175671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352" y="2286002"/>
            <a:ext cx="10175671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352" y="6375679"/>
            <a:ext cx="2329115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C82FC831-F778-4DAC-8459-6BD1061E5202}" type="datetime1">
              <a:rPr lang="hu-HU" noProof="0" smtClean="0"/>
              <a:t>2018.11.18.</a:t>
            </a:fld>
            <a:endParaRPr lang="hu-H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75679"/>
            <a:ext cx="4113728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hu-H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9" y="6375679"/>
            <a:ext cx="2818665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hu-HU" noProof="0" smtClean="0"/>
              <a:pPr/>
              <a:t>‹#›</a:t>
            </a:fld>
            <a:endParaRPr lang="hu-HU" noProof="0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1" y="0"/>
            <a:ext cx="885594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5435" y="0"/>
            <a:ext cx="28339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79806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66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5098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99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79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  <p15:guide id="7" orient="horz" pos="2160" userDrawn="1">
          <p15:clr>
            <a:srgbClr val="F26B43"/>
          </p15:clr>
        </p15:guide>
        <p15:guide id="8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abcnews.go.com/Politics/trump-white-house-year/story?id=52285654" TargetMode="External"/><Relationship Id="rId3" Type="http://schemas.openxmlformats.org/officeDocument/2006/relationships/hyperlink" Target="https://artuk.org/discover/artworks/john-locke-16321704-228564" TargetMode="External"/><Relationship Id="rId7" Type="http://schemas.openxmlformats.org/officeDocument/2006/relationships/hyperlink" Target="http://www.viszki.sulinet.hu/tananyagtar/tortenelem/vallog/11_evfolyam/tm-11-5-7.htm" TargetMode="External"/><Relationship Id="rId2" Type="http://schemas.openxmlformats.org/officeDocument/2006/relationships/hyperlink" Target="https://hu.wikipedia.org/wiki/II._Erzs%C3%A9bet_brit_kir%C3%A1lyn%C5%9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.wikipedia.org/wiki/Bill_of_Rights_(Anglia)" TargetMode="External"/><Relationship Id="rId5" Type="http://schemas.openxmlformats.org/officeDocument/2006/relationships/hyperlink" Target="https://hu.wikipedia.org/wiki/Sz%C3%A9chenyi_Istv%C3%A1n" TargetMode="External"/><Relationship Id="rId10" Type="http://schemas.openxmlformats.org/officeDocument/2006/relationships/hyperlink" Target="http://kerikata.hu/e-keptar/110.htm" TargetMode="External"/><Relationship Id="rId4" Type="http://schemas.openxmlformats.org/officeDocument/2006/relationships/hyperlink" Target="https://slideplayer.hu/slide/2008563/" TargetMode="External"/><Relationship Id="rId9" Type="http://schemas.openxmlformats.org/officeDocument/2006/relationships/hyperlink" Target="https://mindennapoktortenete.blog.hu/2014/10/19/kolerajarvanyok_19_szaza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hu-HU" dirty="0"/>
              <a:t>POLGÁRI ÁLLAM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2E9602D1-F400-4ADB-952B-8176821F3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4813" y="135558"/>
            <a:ext cx="9143998" cy="778098"/>
          </a:xfrm>
        </p:spPr>
        <p:txBody>
          <a:bodyPr>
            <a:normAutofit fontScale="90000"/>
          </a:bodyPr>
          <a:lstStyle/>
          <a:p>
            <a:pPr algn="ctr"/>
            <a:endParaRPr lang="hu-HU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A9010A94-716D-4B30-801B-6DDC3FAB9A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 </a:t>
            </a:r>
            <a:r>
              <a:rPr lang="hu-HU" b="1" dirty="0"/>
              <a:t> Városi dolgozók új </a:t>
            </a:r>
            <a:r>
              <a:rPr lang="hu-HU" b="1" dirty="0" err="1"/>
              <a:t>rétege</a:t>
            </a:r>
            <a:endParaRPr lang="hu-HU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9E1253D3-8E8F-48F5-BB6D-2CBEE6604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633937"/>
          </a:xfrm>
        </p:spPr>
        <p:txBody>
          <a:bodyPr>
            <a:normAutofit lnSpcReduction="10000"/>
          </a:bodyPr>
          <a:lstStyle/>
          <a:p>
            <a:r>
              <a:rPr lang="hu-HU" dirty="0"/>
              <a:t>A 19. század elején a városokban a legtöbb dolgozó háziszolga volt vagy alkalmi munkás. Csak ezután következtek a kisiparosok és kiskereskedők. </a:t>
            </a:r>
          </a:p>
          <a:p>
            <a:r>
              <a:rPr lang="hu-HU" dirty="0"/>
              <a:t>A </a:t>
            </a:r>
            <a:r>
              <a:rPr lang="hu-HU" b="1" dirty="0"/>
              <a:t>gyári munkások</a:t>
            </a:r>
            <a:r>
              <a:rPr lang="hu-HU" dirty="0"/>
              <a:t> még mindenhol kisebbséget képeznek: a század közepén még Angliában is csak a dolgozó népesség 40 %-át képviselték. Igaz, számuk az iparosodás során fokozatosan növekedett.</a:t>
            </a:r>
            <a:r>
              <a:rPr lang="hu-HU" b="1" dirty="0"/>
              <a:t> </a:t>
            </a:r>
            <a:endParaRPr lang="hu-HU" dirty="0"/>
          </a:p>
          <a:p>
            <a:endParaRPr lang="hu-HU" dirty="0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xmlns="" id="{436EE1B1-E932-4434-8D38-A4783B71A1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/>
              <a:t>A polgárság történelmi szerepe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xmlns="" id="{1EF58781-BCBD-4494-B8E8-2920C2B79F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6812" y="2819400"/>
            <a:ext cx="4816152" cy="4038600"/>
          </a:xfrm>
        </p:spPr>
        <p:txBody>
          <a:bodyPr>
            <a:normAutofit fontScale="85000" lnSpcReduction="20000"/>
          </a:bodyPr>
          <a:lstStyle/>
          <a:p>
            <a:r>
              <a:rPr lang="hu-HU" b="1" dirty="0"/>
              <a:t>Polgárságnak</a:t>
            </a:r>
            <a:r>
              <a:rPr lang="hu-HU" dirty="0"/>
              <a:t> a nemesi ranggal nem rendelkező, de anyagilag független, viszonylag módos, fizikai munkára nem kényszerülő városi lakosokat nevezzük.</a:t>
            </a:r>
          </a:p>
          <a:p>
            <a:r>
              <a:rPr lang="hu-HU" dirty="0"/>
              <a:t> </a:t>
            </a:r>
            <a:r>
              <a:rPr lang="hu-HU" dirty="0" err="1"/>
              <a:t>Legrégebbi</a:t>
            </a:r>
            <a:r>
              <a:rPr lang="hu-HU" dirty="0"/>
              <a:t> csoportjukat a kereskedők alkották, ez a hivatás tette lehetővé a leggyorsabb meggazdagodást. Az államok növekvő pénzügyi szükségleteinek hatására a középkor óta sokasodó bankárok szerepe is egyre fontosabbá vált. </a:t>
            </a:r>
          </a:p>
          <a:p>
            <a:r>
              <a:rPr lang="hu-HU" dirty="0"/>
              <a:t>A gazdag iparosok viszonylag új típust képviseltek, jelentőségük csak a 19. században növekedett meg. E században mindenhol nőtt a polgárság létszáma, vagyona és a nemzeti jövedelemből való részesedése.” ( Rubicon online, </a:t>
            </a:r>
            <a:r>
              <a:rPr lang="hu-HU" dirty="0" err="1"/>
              <a:t>Hahner</a:t>
            </a:r>
            <a:r>
              <a:rPr lang="hu-HU" dirty="0"/>
              <a:t> Péter: A megújuló társadalom a 19. században( részletek)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5154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>
            <a:extLst>
              <a:ext uri="{FF2B5EF4-FFF2-40B4-BE49-F238E27FC236}">
                <a16:creationId xmlns:a16="http://schemas.microsoft.com/office/drawing/2014/main" xmlns="" id="{6A9DE413-4109-4D0D-9BB1-716F54035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/>
              <a:t>A MODERN POLGÁRI ÁLLAM MEGNÖVEKEDETT SZEREPE, FELADATAI-A GONDOSKODÓ ÁLLAM</a:t>
            </a:r>
          </a:p>
        </p:txBody>
      </p:sp>
      <p:sp>
        <p:nvSpPr>
          <p:cNvPr id="9" name="Tartalom helye 8">
            <a:extLst>
              <a:ext uri="{FF2B5EF4-FFF2-40B4-BE49-F238E27FC236}">
                <a16:creationId xmlns:a16="http://schemas.microsoft.com/office/drawing/2014/main" xmlns="" id="{CB7325AB-5E66-4D9D-82F8-FDB06DA4DB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hu-HU" dirty="0"/>
              <a:t> A polgári állam az élet valamennyi területét az irányítása alá vonta. Folytatva a korábbi felvilágosult reformokat</a:t>
            </a:r>
          </a:p>
          <a:p>
            <a:pPr algn="ctr"/>
            <a:r>
              <a:rPr lang="hu-HU" dirty="0"/>
              <a:t>-	tovább fejlesztette az infrastruktúrát (út és vasút építés, </a:t>
            </a:r>
            <a:r>
              <a:rPr lang="hu-HU" dirty="0" err="1"/>
              <a:t>közművesítés</a:t>
            </a:r>
            <a:r>
              <a:rPr lang="hu-HU" dirty="0"/>
              <a:t>, stb.)</a:t>
            </a:r>
          </a:p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0960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xmlns="" id="{BB1D5AE8-9256-4442-9351-B66B2CC17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u-HU" dirty="0"/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xmlns="" id="{B30C5DB6-EB10-472E-965D-3F30288F3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42484" y="1772816"/>
            <a:ext cx="4824536" cy="508518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hu-HU" dirty="0"/>
          </a:p>
          <a:p>
            <a:r>
              <a:rPr lang="hu-HU" dirty="0"/>
              <a:t>erősödött az oktatás állami ellenőrzése, és Európa-szerte bevezették a tankötelezettséget a 19. század végére</a:t>
            </a:r>
          </a:p>
          <a:p>
            <a:r>
              <a:rPr lang="hu-HU" sz="2200" dirty="0"/>
              <a:t>közegészségügyi</a:t>
            </a:r>
            <a:r>
              <a:rPr lang="hu-HU" dirty="0"/>
              <a:t> intézkedések bővülése</a:t>
            </a:r>
          </a:p>
          <a:p>
            <a:r>
              <a:rPr lang="hu-HU" dirty="0"/>
              <a:t>egyház és az állam szétválasztása (polgári anyakönyvezés, polgári házasság, stb.)</a:t>
            </a:r>
          </a:p>
          <a:p>
            <a:r>
              <a:rPr lang="hu-HU" dirty="0"/>
              <a:t>-szociálpolitika erősödése ( a társadalom szegényebb tagjainak társadalmi, gazdasági, kulturális jóléti helyzetének javítását célzó, vagy a további romlást megakadályozni akaró tudatos kormányzati tevékenység)</a:t>
            </a:r>
          </a:p>
          <a:p>
            <a:r>
              <a:rPr lang="hu-HU" dirty="0"/>
              <a:t>-kötelező társadalombiztosítási rendszer bevezetése (kötelező beteg és balesetbiztosítás, nyugdíj és rokkantnyugdíj bevezetése, stb.)</a:t>
            </a:r>
          </a:p>
          <a:p>
            <a:r>
              <a:rPr lang="hu-HU" dirty="0"/>
              <a:t>-közbiztonság erősítése</a:t>
            </a:r>
          </a:p>
          <a:p>
            <a:endParaRPr lang="hu-HU" dirty="0"/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xmlns="" id="{9007D2FF-BBFC-4B09-9FEC-49B772353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812" y="2132856"/>
            <a:ext cx="5184576" cy="4032448"/>
          </a:xfrm>
        </p:spPr>
        <p:txBody>
          <a:bodyPr>
            <a:normAutofit fontScale="62500" lnSpcReduction="20000"/>
          </a:bodyPr>
          <a:lstStyle/>
          <a:p>
            <a:r>
              <a:rPr lang="hu-HU" sz="3200" dirty="0"/>
              <a:t>Infrastruktúra fogalma: „Olyan gazdasági feltételek gyűjtőneve, amelyek nem vesznek részt közvetlenül a termelési folyamatokban, de közvetve befolyásolják a termelés fejleszthetőségét. </a:t>
            </a:r>
            <a:br>
              <a:rPr lang="hu-HU" sz="3200" dirty="0"/>
            </a:br>
            <a:r>
              <a:rPr lang="hu-HU" sz="3200" dirty="0"/>
              <a:t>Ezek általában közösségi jellegű ( kommunális )szolgáltatást nyújtó létesítmények és az azokat tartósan működésben tartó szervezetek. Az infrastruktúra lineáris összetevőit jelenti, ide tartoznak a közlekedés és szállítás, energiaellátás, a vízellátás és szennyvízelvezetés-kezelés, valamint a hírközlés hálózati és létesítményi rendszerei.</a:t>
            </a:r>
          </a:p>
          <a:p>
            <a:endParaRPr lang="hu-HU" dirty="0"/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xmlns="" id="{A17045A8-06CB-40F7-AE41-E0FBF8FFBA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315" y="1579579"/>
            <a:ext cx="6533504" cy="5139001"/>
          </a:xfrm>
          <a:prstGeom prst="rect">
            <a:avLst/>
          </a:prstGeom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xmlns="" id="{0EBCE433-A130-4B79-A004-6F6F3F0325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82" y="1811502"/>
            <a:ext cx="5425426" cy="422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24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292E49DC-4D57-4424-9FB7-D8653D1B7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/>
              <a:t>AZ ÁLLAMPOLGÁRI KÖTELEZETTSÉGEK NÖVEKEDÉSE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xmlns="" id="{073D15F9-BC62-43C5-A1F0-D19F2FBB8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„Az állami szerepvállalás növekedése maga után vonta az állampolgári kötelezettségek növekedését is. A kormányzatok a kiadásokat új adófajtákból finanszírozták, és sok helyen megjelent a progresszív adózás is.” ( 11. osztályos történelem tankönyvi szöveg)</a:t>
            </a:r>
          </a:p>
          <a:p>
            <a:r>
              <a:rPr lang="hu-HU" dirty="0"/>
              <a:t>Az általános hadkötelezettség bevezetése növelte a polgári államok biztonságát</a:t>
            </a:r>
          </a:p>
          <a:p>
            <a:r>
              <a:rPr lang="hu-HU" dirty="0"/>
              <a:t>Az általános tankötelezettség mindenkire vonatkozott, megszegése büntetéssel járt</a:t>
            </a:r>
          </a:p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xmlns="" id="{E0C4FF1C-E234-4811-9C84-D48AE6D59B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125" y="1847850"/>
            <a:ext cx="4600575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140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591AAE86-D544-4885-9181-3946347BC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Felhasznált források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2D2EC516-0843-4D68-A57D-F4710A404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>
                <a:hlinkClick r:id="rId2"/>
              </a:rPr>
              <a:t>https://hu.wikipedia.org/wiki/II._Erzs%C3%A9bet_brit_kir%C3%A1lyn%C5%91</a:t>
            </a:r>
            <a:r>
              <a:rPr lang="hu-HU" dirty="0"/>
              <a:t/>
            </a:r>
            <a:br>
              <a:rPr lang="hu-HU" dirty="0"/>
            </a:br>
            <a:r>
              <a:rPr lang="hu-HU" dirty="0">
                <a:hlinkClick r:id="rId3"/>
              </a:rPr>
              <a:t>https://artuk.org/discover/artworks/john-locke-16321704-228564</a:t>
            </a:r>
            <a:endParaRPr lang="hu-HU" dirty="0"/>
          </a:p>
          <a:p>
            <a:r>
              <a:rPr lang="hu-HU" dirty="0">
                <a:hlinkClick r:id="rId4"/>
              </a:rPr>
              <a:t>https://slideplayer.hu/slide/2008563/</a:t>
            </a:r>
            <a:endParaRPr lang="hu-HU" dirty="0"/>
          </a:p>
          <a:p>
            <a:r>
              <a:rPr lang="hu-HU" dirty="0">
                <a:hlinkClick r:id="rId5"/>
              </a:rPr>
              <a:t>https://hu.wikipedia.org/wiki/Sz%C3%A9chenyi_Istv%C3%A1n</a:t>
            </a:r>
            <a:endParaRPr lang="hu-HU" dirty="0"/>
          </a:p>
          <a:p>
            <a:r>
              <a:rPr lang="hu-HU" dirty="0">
                <a:hlinkClick r:id="rId6"/>
              </a:rPr>
              <a:t>https://hu.wikipedia.org/wiki/Bill_of_Rights_(Anglia)</a:t>
            </a:r>
            <a:endParaRPr lang="hu-HU" dirty="0"/>
          </a:p>
          <a:p>
            <a:r>
              <a:rPr lang="hu-HU" dirty="0">
                <a:hlinkClick r:id="rId7"/>
              </a:rPr>
              <a:t>http://www.viszki.sulinet.hu/tananyagtar/tortenelem/vallog/11_evfolyam/tm-11-5-7.htm</a:t>
            </a:r>
            <a:endParaRPr lang="hu-HU" dirty="0"/>
          </a:p>
          <a:p>
            <a:r>
              <a:rPr lang="hu-HU" dirty="0">
                <a:hlinkClick r:id="rId8"/>
              </a:rPr>
              <a:t>https://abcnews.go.com/Politics/trump-white-house-year/story?id=52285654</a:t>
            </a:r>
            <a:endParaRPr lang="hu-HU" dirty="0"/>
          </a:p>
          <a:p>
            <a:r>
              <a:rPr lang="hu-HU" dirty="0">
                <a:hlinkClick r:id="rId9"/>
              </a:rPr>
              <a:t>https://mindennapoktortenete.blog.hu/2014/10/19/kolerajarvanyok_19_szazad</a:t>
            </a:r>
            <a:endParaRPr lang="hu-HU" dirty="0"/>
          </a:p>
          <a:p>
            <a:r>
              <a:rPr lang="hu-HU" dirty="0">
                <a:hlinkClick r:id="rId10"/>
              </a:rPr>
              <a:t>http://kerikata.hu/e-keptar/110.htm</a:t>
            </a:r>
            <a:endParaRPr lang="hu-HU" dirty="0"/>
          </a:p>
          <a:p>
            <a:r>
              <a:rPr lang="hu-HU" dirty="0"/>
              <a:t>http://www.jgypk.hu/mentorhalo/tananyag/Magyar_isk_tortenete/iv1_npoktats.html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329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2B8225AA-BDBF-48FD-B0BC-642AD5AE2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POLGÁRI ÁLLAM FOGALMA ÉS SAJÁTOSSÁGAI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3CA6D4F8-9F95-4639-B9A1-0C4C89A0EA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01924" y="2265040"/>
            <a:ext cx="4096073" cy="4044280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A polgári államok általános jellemzője, hogy a korábbi kollektív jellegű rendi ( feudális) képviselettel szemben az egyénre épülő képviselet( a vagyoni és nemi cenzusra épülő választójog),</a:t>
            </a:r>
          </a:p>
          <a:p>
            <a:r>
              <a:rPr lang="hu-HU" dirty="0"/>
              <a:t/>
            </a:r>
            <a:br>
              <a:rPr lang="hu-HU" dirty="0"/>
            </a:br>
            <a:r>
              <a:rPr lang="hu-HU" dirty="0"/>
              <a:t> az uralkodó egyszemélyi hatalma helyett a népszuverenitás(népfelség elve)</a:t>
            </a:r>
          </a:p>
          <a:p>
            <a:r>
              <a:rPr lang="hu-HU" dirty="0"/>
              <a:t> az abszolút önkénnyel szemben az egyéni szabadságjogok, a rendi egyenlőtlenségek helyett pedig a politikai egyenlőség érvényesülnek. 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xmlns="" id="{7ABB51A3-2294-4F7B-8A95-E41F1ABA5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6814" y="1905000"/>
            <a:ext cx="4744141" cy="4404320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Az „intézményi állam” a legitimitás (törvényesség) hordozója, és függetlenül a kormányformától (köztársaság, monarchia) a racionális jogrend és a bürokratikus szervezetek ( hivatalok) jellemzik az állam felépítését. </a:t>
            </a:r>
          </a:p>
          <a:p>
            <a:r>
              <a:rPr lang="hu-HU" dirty="0"/>
              <a:t>A polgári államban történt meg az egyház és az állam szétválasztása  (szekularizáció).</a:t>
            </a:r>
          </a:p>
          <a:p>
            <a:r>
              <a:rPr lang="hu-HU" dirty="0"/>
              <a:t> Jelentősen megnőtt az állam szerepe, az állam új feladatokat vállalt, hogy gondoskodjon a polgárairól. </a:t>
            </a:r>
          </a:p>
          <a:p>
            <a:r>
              <a:rPr lang="hu-HU" dirty="0"/>
              <a:t>A polgári állam kialakulása egybeesett Európában a nemzetállamok létrejöttével.</a:t>
            </a: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xmlns="" id="{DDB8C90D-1B04-4778-9A04-3A79B549C7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265" y="1523407"/>
            <a:ext cx="4280709" cy="5167506"/>
          </a:xfrm>
          <a:prstGeom prst="rect">
            <a:avLst/>
          </a:prstGeom>
        </p:spPr>
      </p:pic>
      <p:sp>
        <p:nvSpPr>
          <p:cNvPr id="8" name="Téglalap 7">
            <a:extLst>
              <a:ext uri="{FF2B5EF4-FFF2-40B4-BE49-F238E27FC236}">
                <a16:creationId xmlns:a16="http://schemas.microsoft.com/office/drawing/2014/main" xmlns="" id="{5E008B47-6554-454F-A318-78610E67116B}"/>
              </a:ext>
            </a:extLst>
          </p:cNvPr>
          <p:cNvSpPr/>
          <p:nvPr/>
        </p:nvSpPr>
        <p:spPr>
          <a:xfrm>
            <a:off x="1363031" y="1497969"/>
            <a:ext cx="4311245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Locke angol filozófus, aki megfogalmazta a népszuverenitás elvét, és rögzítette az egyén alapvető jogait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xmlns="" id="{E1A6CBC9-30DC-4997-AAC5-8EF46E9ADD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997" y="1508035"/>
            <a:ext cx="6201564" cy="4651173"/>
          </a:xfrm>
          <a:prstGeom prst="rect">
            <a:avLst/>
          </a:prstGeom>
        </p:spPr>
      </p:pic>
      <p:sp>
        <p:nvSpPr>
          <p:cNvPr id="9" name="Szövegdoboz 8">
            <a:extLst>
              <a:ext uri="{FF2B5EF4-FFF2-40B4-BE49-F238E27FC236}">
                <a16:creationId xmlns:a16="http://schemas.microsoft.com/office/drawing/2014/main" xmlns="" id="{7B7CE416-E1C5-4809-8CBC-AEE8BF0C3989}"/>
              </a:ext>
            </a:extLst>
          </p:cNvPr>
          <p:cNvSpPr txBox="1"/>
          <p:nvPr/>
        </p:nvSpPr>
        <p:spPr>
          <a:xfrm>
            <a:off x="6454452" y="190500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solidFill>
                  <a:srgbClr val="C00000"/>
                </a:solidFill>
              </a:rPr>
              <a:t>Angol rendi gyűlés</a:t>
            </a:r>
          </a:p>
        </p:txBody>
      </p:sp>
    </p:spTree>
    <p:extLst>
      <p:ext uri="{BB962C8B-B14F-4D97-AF65-F5344CB8AC3E}">
        <p14:creationId xmlns:p14="http://schemas.microsoft.com/office/powerpoint/2010/main" val="143830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4F61B701-D94E-4C48-8100-8E39A6295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POLGÁRI ÁLLAM KIALAKULÁSA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2679E5E6-7820-47F4-8D4F-91677DF204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folyamatnak fontos előzménye volt az abszolutizmus elleni küzdelem mellett a feudális rendszer egészének, vagy maradványainak eltűntetése is. </a:t>
            </a:r>
          </a:p>
          <a:p>
            <a:r>
              <a:rPr lang="hu-HU" dirty="0"/>
              <a:t>Az angol polgári forradalom végén (1689) létrejövő alkotmányos monarchia már a modern polgári államok ismérveit hordozta, míg Franciaországban 1789-től több forradalmi eseményen keresztül jött létre a polgári állam. 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2E3C2C9C-9CF0-4880-A3BD-1C6D02544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4452" y="2968637"/>
            <a:ext cx="4707631" cy="2139925"/>
          </a:xfrm>
        </p:spPr>
        <p:txBody>
          <a:bodyPr>
            <a:normAutofit/>
          </a:bodyPr>
          <a:lstStyle/>
          <a:p>
            <a:r>
              <a:rPr lang="hu-HU" dirty="0"/>
              <a:t>Európa többi részén fokozatosan a 19. században került erre sor, Magyarországon a reformkorban kezdődött a kialakítása, és a dualizmusban vált teljessé a folyamat. </a:t>
            </a:r>
          </a:p>
          <a:p>
            <a:endParaRPr lang="hu-HU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xmlns="" id="{76C40446-700F-4346-9B0D-AA0AA9C1BB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85" y="47905"/>
            <a:ext cx="3383444" cy="6829546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xmlns="" id="{051753D3-1178-46E0-AB1C-2C5C729FFA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444" y="33678"/>
            <a:ext cx="4855079" cy="6858000"/>
          </a:xfrm>
          <a:prstGeom prst="rect">
            <a:avLst/>
          </a:prstGeom>
        </p:spPr>
      </p:pic>
      <p:sp>
        <p:nvSpPr>
          <p:cNvPr id="9" name="Téglalap 8">
            <a:extLst>
              <a:ext uri="{FF2B5EF4-FFF2-40B4-BE49-F238E27FC236}">
                <a16:creationId xmlns:a16="http://schemas.microsoft.com/office/drawing/2014/main" xmlns="" id="{96D9890F-4ADD-4ABE-8900-E8C3E3078C78}"/>
              </a:ext>
            </a:extLst>
          </p:cNvPr>
          <p:cNvSpPr/>
          <p:nvPr/>
        </p:nvSpPr>
        <p:spPr>
          <a:xfrm>
            <a:off x="6958508" y="80290"/>
            <a:ext cx="4716015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A” legnagyobb magyar” sokat tett a polgári átalakulásért)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xmlns="" id="{4B18C226-C5FD-4F78-BA26-93C748AD181A}"/>
              </a:ext>
            </a:extLst>
          </p:cNvPr>
          <p:cNvSpPr txBox="1"/>
          <p:nvPr/>
        </p:nvSpPr>
        <p:spPr>
          <a:xfrm>
            <a:off x="1845940" y="422819"/>
            <a:ext cx="1530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Jognyilatkozat </a:t>
            </a:r>
          </a:p>
        </p:txBody>
      </p:sp>
    </p:spTree>
    <p:extLst>
      <p:ext uri="{BB962C8B-B14F-4D97-AF65-F5344CB8AC3E}">
        <p14:creationId xmlns:p14="http://schemas.microsoft.com/office/powerpoint/2010/main" val="413715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9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15E37D87-FA4F-428E-907A-A15E9D312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/>
              <a:t>A POLGÁRI ÁLLAM POLITIKAI BERENDEZKEDÉSE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72402FAF-57F0-4A5F-8123-66143D99B0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hatalmi ágak szétválasztása</a:t>
            </a:r>
          </a:p>
        </p:txBody>
      </p:sp>
    </p:spTree>
    <p:extLst>
      <p:ext uri="{BB962C8B-B14F-4D97-AF65-F5344CB8AC3E}">
        <p14:creationId xmlns:p14="http://schemas.microsoft.com/office/powerpoint/2010/main" val="311849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9C68CDB2-A3A2-442E-A82A-289EE446E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42221A0A-AC4B-4649-A270-33A8F64D81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9877" y="1556792"/>
            <a:ext cx="4672136" cy="5112568"/>
          </a:xfrm>
        </p:spPr>
        <p:txBody>
          <a:bodyPr>
            <a:normAutofit fontScale="85000" lnSpcReduction="10000"/>
          </a:bodyPr>
          <a:lstStyle/>
          <a:p>
            <a:r>
              <a:rPr lang="hu-HU" dirty="0"/>
              <a:t> a XIX. század közepére a világ fejlett részein kialakul a modern polgári állam. Ennek legfontosabb ismérve, hogy érvényesül a hatalommegosztás elve (Montesquieu):</a:t>
            </a:r>
          </a:p>
          <a:p>
            <a:r>
              <a:rPr lang="hu-HU" dirty="0"/>
              <a:t>a törvényeket csak egy erre felhatalmazott testület (országgyűlés, parlament) hozhat, melynek tagjait, a képviselőket, az ország lakosságának egy része választja.</a:t>
            </a:r>
          </a:p>
          <a:p>
            <a:r>
              <a:rPr lang="hu-HU" dirty="0"/>
              <a:t>mivel a parlamentek túl nagyok az ország irányításához, ezért van egy szűkebb csoport, amely az országot irányítja: ez a kormány. A kormány vezetője a kormányfő vagy miniszterelnök. </a:t>
            </a:r>
            <a:br>
              <a:rPr lang="hu-HU" dirty="0"/>
            </a:br>
            <a:r>
              <a:rPr lang="hu-HU" dirty="0"/>
              <a:t>A kormány azonban nem hozhat saját törvényeket, ellenben ugyanúgy be kell tartania az ország törvényeit, mint minden más állampolgárnak. Ha megszegi a törvényt, a parlament leválthatja a kormányt.</a:t>
            </a:r>
          </a:p>
          <a:p>
            <a:endParaRPr lang="hu-HU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B1984243-79B1-4739-A5BE-D03A488A05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29947" y="2312876"/>
            <a:ext cx="5040560" cy="3600400"/>
          </a:xfrm>
        </p:spPr>
        <p:txBody>
          <a:bodyPr>
            <a:normAutofit fontScale="85000" lnSpcReduction="10000"/>
          </a:bodyPr>
          <a:lstStyle/>
          <a:p>
            <a:r>
              <a:rPr lang="hu-HU" dirty="0"/>
              <a:t>azt, hogy mindenki betartja-e a törvényeket, a bíróságok dolga eldönteni; emiatt persze mind a parlamenttől, mind a kormánytól függetlennek kell lennie.</a:t>
            </a:r>
          </a:p>
          <a:p>
            <a:r>
              <a:rPr lang="hu-HU" dirty="0"/>
              <a:t>szinte minden országban van egy ember, aki mindezek fölött áll: ő az államfő. Attól függően, hogy tisztsége öröklődik vagy választással nevezik ki, monarchiáról vagy köztársaságról beszélünk. Az államfő jogköre változó: van, ahol a hatalma erős (pl. övé a hadsereg, külpolitika - ilyen pl. az amerikai elnök vagy a korszak legtöbb európai uralkodója), van, ahol gyenge ("jelkép"-szerep: ő képviseli a nemzet egységét - ilyen pl. a brit uralkodó).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6151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>
            <a:extLst>
              <a:ext uri="{FF2B5EF4-FFF2-40B4-BE49-F238E27FC236}">
                <a16:creationId xmlns:a16="http://schemas.microsoft.com/office/drawing/2014/main" xmlns="" id="{C2C42F3F-14AD-4D99-853C-EBDF612CA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2" name="Tartalom helye 11" descr="http://www.viszki.sulinet.hu/tananyagtar/tortenelem/vallog/11_evfolyam/kep-polgariallam.jpg">
            <a:extLst>
              <a:ext uri="{FF2B5EF4-FFF2-40B4-BE49-F238E27FC236}">
                <a16:creationId xmlns:a16="http://schemas.microsoft.com/office/drawing/2014/main" xmlns="" id="{B078B460-1794-47EE-9C4A-BC8B4E61D923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7300" y="2942339"/>
            <a:ext cx="4799013" cy="230682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artalom helye 10">
            <a:extLst>
              <a:ext uri="{FF2B5EF4-FFF2-40B4-BE49-F238E27FC236}">
                <a16:creationId xmlns:a16="http://schemas.microsoft.com/office/drawing/2014/main" xmlns="" id="{F6354D42-1A6C-40D7-B4B7-790BAA589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6814" y="1905000"/>
            <a:ext cx="4960165" cy="4836368"/>
          </a:xfrm>
        </p:spPr>
        <p:txBody>
          <a:bodyPr>
            <a:normAutofit lnSpcReduction="10000"/>
          </a:bodyPr>
          <a:lstStyle/>
          <a:p>
            <a:r>
              <a:rPr lang="hu-HU" dirty="0"/>
              <a:t>választójog: a népképviselet elve alapján a lakosság minél szélesebb </a:t>
            </a:r>
            <a:r>
              <a:rPr lang="hu-HU" dirty="0" err="1"/>
              <a:t>rétege</a:t>
            </a:r>
            <a:r>
              <a:rPr lang="hu-HU" dirty="0"/>
              <a:t> választja a parlamenti képviselőket, annál inkább tekinthető a parlament az ország véleménye képviselőjének.</a:t>
            </a:r>
            <a:br>
              <a:rPr lang="hu-HU" dirty="0"/>
            </a:br>
            <a:r>
              <a:rPr lang="hu-HU" dirty="0"/>
              <a:t> A korszak elején a választójogot cenzusok szabályozzák (pl. csak férfiak, életkor, jövedelem), de ezeket egyre lejjebb viszik, majd egyre több európai államban megadják a férfiakra kiterjedő általános választójogot. /</a:t>
            </a:r>
            <a:r>
              <a:rPr lang="hu-HU" dirty="0" err="1"/>
              <a:t>Fr.o</a:t>
            </a:r>
            <a:r>
              <a:rPr lang="hu-HU" dirty="0"/>
              <a:t>. (1848), </a:t>
            </a:r>
            <a:r>
              <a:rPr lang="hu-HU" dirty="0" err="1"/>
              <a:t>Németo</a:t>
            </a:r>
            <a:r>
              <a:rPr lang="hu-HU" dirty="0"/>
              <a:t>. (1871), az első világháborúig még Belgium, Hollandia, Ausztria, Norvégia, Svédország, Nagy-Britannia, Olaszország - Magyarországon ekkor még nem./</a:t>
            </a:r>
          </a:p>
        </p:txBody>
      </p:sp>
      <p:pic>
        <p:nvPicPr>
          <p:cNvPr id="14" name="Kép 13">
            <a:extLst>
              <a:ext uri="{FF2B5EF4-FFF2-40B4-BE49-F238E27FC236}">
                <a16:creationId xmlns:a16="http://schemas.microsoft.com/office/drawing/2014/main" xmlns="" id="{4E33055B-3465-46EF-9C69-CB31A8A496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091" y="716455"/>
            <a:ext cx="3917032" cy="5425089"/>
          </a:xfrm>
          <a:prstGeom prst="rect">
            <a:avLst/>
          </a:prstGeom>
        </p:spPr>
      </p:pic>
      <p:pic>
        <p:nvPicPr>
          <p:cNvPr id="3" name="Kép 2">
            <a:extLst>
              <a:ext uri="{FF2B5EF4-FFF2-40B4-BE49-F238E27FC236}">
                <a16:creationId xmlns:a16="http://schemas.microsoft.com/office/drawing/2014/main" xmlns="" id="{C2BDF327-F5B5-46BA-90AE-A2D47D5F8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588" y="2942338"/>
            <a:ext cx="7702207" cy="321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24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A5F3D163-E9A1-45A6-A94C-C88DE9154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 POLGÁRI ÁLLAM TÁRSADALMA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xmlns="" id="{5047A94B-3CF4-46A2-A53B-396EC33952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hu-HU" dirty="0"/>
              <a:t>A polgárosuló társadalom nagyon vegyes képet mutatott Európában. Minél keletebbre nézünk, annál tovább maradtak fent a feudális maradványok, és tűnt el a középkori jobbágyrendszer. </a:t>
            </a:r>
          </a:p>
        </p:txBody>
      </p:sp>
    </p:spTree>
    <p:extLst>
      <p:ext uri="{BB962C8B-B14F-4D97-AF65-F5344CB8AC3E}">
        <p14:creationId xmlns:p14="http://schemas.microsoft.com/office/powerpoint/2010/main" val="407532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ím 10">
            <a:extLst>
              <a:ext uri="{FF2B5EF4-FFF2-40B4-BE49-F238E27FC236}">
                <a16:creationId xmlns:a16="http://schemas.microsoft.com/office/drawing/2014/main" xmlns="" id="{34B0B6CE-2D53-4E55-9321-7BE68C7DF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 volt nemeség </a:t>
            </a:r>
          </a:p>
        </p:txBody>
      </p:sp>
      <p:sp>
        <p:nvSpPr>
          <p:cNvPr id="10" name="Tartalom helye 9">
            <a:extLst>
              <a:ext uri="{FF2B5EF4-FFF2-40B4-BE49-F238E27FC236}">
                <a16:creationId xmlns:a16="http://schemas.microsoft.com/office/drawing/2014/main" xmlns="" id="{A3EF1FE7-EDC4-4A20-A265-E8C89AA49E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27983" cy="4764360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„</a:t>
            </a:r>
            <a:r>
              <a:rPr lang="hu-HU" b="1" dirty="0"/>
              <a:t>A nemesség</a:t>
            </a:r>
            <a:r>
              <a:rPr lang="hu-HU" dirty="0"/>
              <a:t> gazdag, felső </a:t>
            </a:r>
            <a:r>
              <a:rPr lang="hu-HU" dirty="0" err="1"/>
              <a:t>rétege</a:t>
            </a:r>
            <a:r>
              <a:rPr lang="hu-HU" dirty="0"/>
              <a:t> egyre jobban elszakadt vidéki, szegényebb, műveletlenebb társaitól, s egyre jobban elfogadta az „úriemberség eszményét", vagyis azt a felfogást, hogy a társadalmi felsőbbrendűség nem annyira származás és öröklés, mint vagyon, ízlés, tehetség, műveltség és viselkedés kérdése.</a:t>
            </a:r>
          </a:p>
          <a:p>
            <a:r>
              <a:rPr lang="hu-HU" dirty="0"/>
              <a:t> A szegény nemesség ezért Nyugat-Európában gyorsabban, Kelet-Európában lassabban, de mindenhol kezdett kihullani az uralkodó rétegek </a:t>
            </a:r>
            <a:r>
              <a:rPr lang="hu-HU" dirty="0" err="1"/>
              <a:t>soraiból.A</a:t>
            </a:r>
            <a:r>
              <a:rPr lang="hu-HU" dirty="0"/>
              <a:t> 19. századi forradalmak általában nem a nemességet számolták fel, hanem azokat a jogi különbségeket, amelyek a vagyonos nemességet elválasztották a társadalom többi vagyonos tagjától. </a:t>
            </a:r>
          </a:p>
          <a:p>
            <a:endParaRPr lang="hu-HU" dirty="0"/>
          </a:p>
        </p:txBody>
      </p:sp>
      <p:sp>
        <p:nvSpPr>
          <p:cNvPr id="12" name="Tartalom helye 11">
            <a:extLst>
              <a:ext uri="{FF2B5EF4-FFF2-40B4-BE49-F238E27FC236}">
                <a16:creationId xmlns:a16="http://schemas.microsoft.com/office/drawing/2014/main" xmlns="" id="{2A125075-0BBC-4B47-A416-00141AD961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2518" y="3212976"/>
            <a:ext cx="4888158" cy="4764360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A vagyonos nemesség gyorsan megtalálta helyét az új gazdasági-társadalmi rendben.  Kelet-Európában a nemesség még ennél is sikeresebben őrizte meg rangját és tekintélyét. </a:t>
            </a:r>
            <a:r>
              <a:rPr lang="hu-HU" b="1" dirty="0"/>
              <a:t>Az arisztokraták</a:t>
            </a:r>
            <a:r>
              <a:rPr lang="hu-HU" dirty="0"/>
              <a:t> a 20. század elején is megtartották társadalmi befolyásukat.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3969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>
            <a:extLst>
              <a:ext uri="{FF2B5EF4-FFF2-40B4-BE49-F238E27FC236}">
                <a16:creationId xmlns:a16="http://schemas.microsoft.com/office/drawing/2014/main" xmlns="" id="{78869443-3C5B-43A5-A7C0-0626C42C1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730" y="161925"/>
            <a:ext cx="10175671" cy="1492132"/>
          </a:xfrm>
        </p:spPr>
        <p:txBody>
          <a:bodyPr>
            <a:normAutofit fontScale="90000"/>
          </a:bodyPr>
          <a:lstStyle/>
          <a:p>
            <a:r>
              <a:rPr lang="hu-HU" dirty="0"/>
              <a:t>A NAGYHATALMAK VÁROSI LAKOSSÁGA 1890-1913 (AZ ÖSSZLAKOSSÁG %-ÁBAN)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xmlns="" id="{D52BB227-DAE2-4859-A82E-02E10E5D1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 A 19. században minden országban a vidéki lakosság volt többségben, csak Nagy-Britanniában alakult ki egyensúly a század közepére </a:t>
            </a:r>
            <a:r>
              <a:rPr lang="hu-HU" b="1" dirty="0"/>
              <a:t>a vidékiek és városiak</a:t>
            </a:r>
            <a:r>
              <a:rPr lang="hu-HU" dirty="0"/>
              <a:t> között. Franciaországban azonban négy állampolgár közül három, Dél- és Kelet-Európában pedig tíz állampolgár közül nyolc vagy kilenc vidéken élt.</a:t>
            </a:r>
          </a:p>
          <a:p>
            <a:endParaRPr lang="hu-HU" dirty="0"/>
          </a:p>
        </p:txBody>
      </p:sp>
      <p:graphicFrame>
        <p:nvGraphicFramePr>
          <p:cNvPr id="7" name="Tartalom helye 6">
            <a:extLst>
              <a:ext uri="{FF2B5EF4-FFF2-40B4-BE49-F238E27FC236}">
                <a16:creationId xmlns:a16="http://schemas.microsoft.com/office/drawing/2014/main" xmlns="" id="{3DAB61D5-D387-4631-865C-23D772CECF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4022439"/>
              </p:ext>
            </p:extLst>
          </p:nvPr>
        </p:nvGraphicFramePr>
        <p:xfrm>
          <a:off x="1413893" y="1484784"/>
          <a:ext cx="9469300" cy="537321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893860">
                  <a:extLst>
                    <a:ext uri="{9D8B030D-6E8A-4147-A177-3AD203B41FA5}">
                      <a16:colId xmlns:a16="http://schemas.microsoft.com/office/drawing/2014/main" xmlns="" val="3682734618"/>
                    </a:ext>
                  </a:extLst>
                </a:gridCol>
                <a:gridCol w="1893860">
                  <a:extLst>
                    <a:ext uri="{9D8B030D-6E8A-4147-A177-3AD203B41FA5}">
                      <a16:colId xmlns:a16="http://schemas.microsoft.com/office/drawing/2014/main" xmlns="" val="4084150087"/>
                    </a:ext>
                  </a:extLst>
                </a:gridCol>
                <a:gridCol w="1893860">
                  <a:extLst>
                    <a:ext uri="{9D8B030D-6E8A-4147-A177-3AD203B41FA5}">
                      <a16:colId xmlns:a16="http://schemas.microsoft.com/office/drawing/2014/main" xmlns="" val="2309786544"/>
                    </a:ext>
                  </a:extLst>
                </a:gridCol>
                <a:gridCol w="1893860">
                  <a:extLst>
                    <a:ext uri="{9D8B030D-6E8A-4147-A177-3AD203B41FA5}">
                      <a16:colId xmlns:a16="http://schemas.microsoft.com/office/drawing/2014/main" xmlns="" val="2064588710"/>
                    </a:ext>
                  </a:extLst>
                </a:gridCol>
                <a:gridCol w="1893860">
                  <a:extLst>
                    <a:ext uri="{9D8B030D-6E8A-4147-A177-3AD203B41FA5}">
                      <a16:colId xmlns:a16="http://schemas.microsoft.com/office/drawing/2014/main" xmlns="" val="3246276355"/>
                    </a:ext>
                  </a:extLst>
                </a:gridCol>
              </a:tblGrid>
              <a:tr h="597024"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 dirty="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Ország</a:t>
                      </a:r>
                      <a:endParaRPr lang="hu-H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1890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1900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1910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1913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xmlns="" val="2513050919"/>
                  </a:ext>
                </a:extLst>
              </a:tr>
              <a:tr h="597024"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 dirty="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Nagy-Britannia</a:t>
                      </a:r>
                      <a:endParaRPr lang="hu-H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29,9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32,8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 dirty="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34,9</a:t>
                      </a:r>
                      <a:endParaRPr lang="hu-H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34,6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xmlns="" val="1432217855"/>
                  </a:ext>
                </a:extLst>
              </a:tr>
              <a:tr h="597024"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 dirty="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Egyesült Államok</a:t>
                      </a:r>
                      <a:endParaRPr lang="hu-H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15,3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20,3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22,0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xmlns="" val="479853248"/>
                  </a:ext>
                </a:extLst>
              </a:tr>
              <a:tr h="597024"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 dirty="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Németország</a:t>
                      </a:r>
                      <a:endParaRPr lang="hu-H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21,0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xmlns="" val="817861046"/>
                  </a:ext>
                </a:extLst>
              </a:tr>
              <a:tr h="597024"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 dirty="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Franciaország</a:t>
                      </a:r>
                      <a:endParaRPr lang="hu-H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 dirty="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11,7</a:t>
                      </a:r>
                      <a:endParaRPr lang="hu-H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14,4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14,8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xmlns="" val="2765470480"/>
                  </a:ext>
                </a:extLst>
              </a:tr>
              <a:tr h="597024"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Oroszország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xmlns="" val="3346037038"/>
                  </a:ext>
                </a:extLst>
              </a:tr>
              <a:tr h="597024"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Olaszország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9,0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xmlns="" val="2869823296"/>
                  </a:ext>
                </a:extLst>
              </a:tr>
              <a:tr h="597024"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Japán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12,8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xmlns="" val="3298694513"/>
                  </a:ext>
                </a:extLst>
              </a:tr>
              <a:tr h="597024"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Osztrák-Magyar Monarchia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hu-H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750"/>
                        </a:spcAft>
                      </a:pPr>
                      <a:r>
                        <a:rPr lang="hu-HU" sz="2000" dirty="0"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  <a:endParaRPr lang="hu-H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xmlns="" val="90352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3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Office-téma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Jelvény</Template>
  <TotalTime>24659</TotalTime>
  <Words>1082</Words>
  <Application>Microsoft Office PowerPoint</Application>
  <PresentationFormat>Egyéni</PresentationFormat>
  <Paragraphs>115</Paragraphs>
  <Slides>14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2" baseType="lpstr">
      <vt:lpstr>Arial</vt:lpstr>
      <vt:lpstr>Calibri</vt:lpstr>
      <vt:lpstr>Corbel</vt:lpstr>
      <vt:lpstr>Gill Sans MT</vt:lpstr>
      <vt:lpstr>Impact</vt:lpstr>
      <vt:lpstr>inherit</vt:lpstr>
      <vt:lpstr>Times New Roman</vt:lpstr>
      <vt:lpstr>Badge</vt:lpstr>
      <vt:lpstr>POLGÁRI ÁLLAM </vt:lpstr>
      <vt:lpstr>POLGÁRI ÁLLAM FOGALMA ÉS SAJÁTOSSÁGAI</vt:lpstr>
      <vt:lpstr>POLGÁRI ÁLLAM KIALAKULÁSA</vt:lpstr>
      <vt:lpstr>A POLGÁRI ÁLLAM POLITIKAI BERENDEZKEDÉSE</vt:lpstr>
      <vt:lpstr>PowerPoint bemutató</vt:lpstr>
      <vt:lpstr>PowerPoint bemutató</vt:lpstr>
      <vt:lpstr>A POLGÁRI ÁLLAM TÁRSADALMA</vt:lpstr>
      <vt:lpstr>A volt nemeség </vt:lpstr>
      <vt:lpstr>A NAGYHATALMAK VÁROSI LAKOSSÁGA 1890-1913 (AZ ÖSSZLAKOSSÁG %-ÁBAN)</vt:lpstr>
      <vt:lpstr>PowerPoint bemutató</vt:lpstr>
      <vt:lpstr>A MODERN POLGÁRI ÁLLAM MEGNÖVEKEDETT SZEREPE, FELADATAI-A GONDOSKODÓ ÁLLAM</vt:lpstr>
      <vt:lpstr>PowerPoint bemutató</vt:lpstr>
      <vt:lpstr>AZ ÁLLAMPOLGÁRI KÖTELEZETTSÉGEK NÖVEKEDÉSE</vt:lpstr>
      <vt:lpstr>Felhasznált források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POLGÁRI ÁLLAM</dc:title>
  <dc:creator>Tádics Norbert</dc:creator>
  <cp:lastModifiedBy>kati</cp:lastModifiedBy>
  <cp:revision>22</cp:revision>
  <dcterms:created xsi:type="dcterms:W3CDTF">2018-07-08T10:57:07Z</dcterms:created>
  <dcterms:modified xsi:type="dcterms:W3CDTF">2018-11-18T17:18:27Z</dcterms:modified>
</cp:coreProperties>
</file>