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6" r:id="rId3"/>
    <p:sldId id="305" r:id="rId4"/>
    <p:sldId id="259" r:id="rId5"/>
    <p:sldId id="271" r:id="rId6"/>
    <p:sldId id="272" r:id="rId7"/>
    <p:sldId id="260" r:id="rId8"/>
    <p:sldId id="273" r:id="rId9"/>
    <p:sldId id="266" r:id="rId10"/>
    <p:sldId id="267" r:id="rId11"/>
    <p:sldId id="268" r:id="rId12"/>
    <p:sldId id="269" r:id="rId13"/>
    <p:sldId id="270" r:id="rId14"/>
    <p:sldId id="275" r:id="rId15"/>
    <p:sldId id="276" r:id="rId16"/>
    <p:sldId id="277" r:id="rId17"/>
    <p:sldId id="278" r:id="rId18"/>
    <p:sldId id="284" r:id="rId19"/>
    <p:sldId id="281" r:id="rId20"/>
    <p:sldId id="285" r:id="rId21"/>
    <p:sldId id="303" r:id="rId22"/>
    <p:sldId id="286" r:id="rId23"/>
    <p:sldId id="287" r:id="rId24"/>
    <p:sldId id="288" r:id="rId25"/>
    <p:sldId id="289" r:id="rId26"/>
    <p:sldId id="290" r:id="rId27"/>
    <p:sldId id="292" r:id="rId28"/>
    <p:sldId id="293" r:id="rId29"/>
    <p:sldId id="304" r:id="rId30"/>
    <p:sldId id="296" r:id="rId31"/>
    <p:sldId id="297" r:id="rId32"/>
    <p:sldId id="298" r:id="rId33"/>
    <p:sldId id="299" r:id="rId34"/>
    <p:sldId id="306" r:id="rId35"/>
    <p:sldId id="300" r:id="rId36"/>
    <p:sldId id="301" r:id="rId37"/>
    <p:sldId id="302" r:id="rId3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BDD"/>
    <a:srgbClr val="7694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19" autoAdjust="0"/>
    <p:restoredTop sz="94660"/>
  </p:normalViewPr>
  <p:slideViewPr>
    <p:cSldViewPr snapToGrid="0">
      <p:cViewPr>
        <p:scale>
          <a:sx n="50" d="100"/>
          <a:sy n="50" d="100"/>
        </p:scale>
        <p:origin x="168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B5933A-9FD2-4AD8-9D2B-D4B99DBE85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08BC317-64F0-41B3-960F-7075A1DF3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23DA5F7-EDA8-430C-92EF-D5BBE59AA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01C5-90B3-4D0A-A0BB-28220C4AAB33}" type="datetimeFigureOut">
              <a:rPr lang="hu-HU" smtClean="0"/>
              <a:t>2018. 10. 06.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FAAA3F5-F936-4413-8147-2B98B849B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31B4703-9F32-4967-A4B0-B4642182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46A-DC69-4FEC-A178-7A9296270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7193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F24383-237E-492D-B3A2-00543FCE9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E95DFC4-2B79-4C4F-AFBB-3FE310F94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B8E91E6-B7F7-4C41-92CE-E12739FBB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01C5-90B3-4D0A-A0BB-28220C4AAB33}" type="datetimeFigureOut">
              <a:rPr lang="hu-HU" smtClean="0"/>
              <a:t>2018. 10. 06.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E63E65E-39D7-495B-A193-8FC78C820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58D6B47-1DE1-4A67-9CE7-12205FBFE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46A-DC69-4FEC-A178-7A9296270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30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3F15C9B4-52CF-44DD-B1AD-74870F75A7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9B4606D-57AC-4A66-A99C-F450244F0F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72B34EC-033C-4AFC-920F-CD6EC527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01C5-90B3-4D0A-A0BB-28220C4AAB33}" type="datetimeFigureOut">
              <a:rPr lang="hu-HU" smtClean="0"/>
              <a:t>2018. 10. 06.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ED046DF-1687-4947-ABA2-FBB8677F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69B4BE9-0674-402D-9ED5-3400BFB45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46A-DC69-4FEC-A178-7A9296270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5004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C6FDE1-D7D8-4DC8-A8D8-220869A3D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6AE80F2-50B3-438E-A6C6-A360EDD2F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B5ACF1D-2091-4884-A023-042EFE442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01C5-90B3-4D0A-A0BB-28220C4AAB33}" type="datetimeFigureOut">
              <a:rPr lang="hu-HU" smtClean="0"/>
              <a:t>2018. 10. 06.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4918434-85FB-429A-8B3C-63E3AEC7B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44E66E0-3EEE-4073-A5D2-9C8C79005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46A-DC69-4FEC-A178-7A9296270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3252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B5630A-C1BE-4CC2-949F-3264FE0A0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581D75F-4DB9-4BFB-AC9E-79685F2B6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333AE68-5EB6-4C78-BEBE-80E41DE2B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01C5-90B3-4D0A-A0BB-28220C4AAB33}" type="datetimeFigureOut">
              <a:rPr lang="hu-HU" smtClean="0"/>
              <a:t>2018. 10. 06.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324CA61-F99D-4C4A-BFC3-8270C2EB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616E57A-E47C-4515-B7D0-DFADD1D13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46A-DC69-4FEC-A178-7A9296270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7999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13C6F1-5ABB-4FAF-A446-4E4CBED35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187B86-8FA1-4CE8-AB45-D14DF56A31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994E101-BB6F-49D8-88DB-24584BE3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C647FD7-C1F3-4329-B97A-FF785002F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01C5-90B3-4D0A-A0BB-28220C4AAB33}" type="datetimeFigureOut">
              <a:rPr lang="hu-HU" smtClean="0"/>
              <a:t>2018. 10. 06.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E422EF8-47C6-4510-9AD3-D847623BA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ACBE461-1D15-42D7-964C-4FFE691F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46A-DC69-4FEC-A178-7A9296270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390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CBB26A-AF7B-4598-AC52-38F91892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27F530D-6B57-403E-AAF1-418D3A2FD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7382B8A-B609-4D3E-B874-75EEDC6BF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C2FFF9A0-371E-4F58-8AC9-707133E114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2BED4B3-438E-4B5F-936C-D4B0831024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3EF4F49-471D-41FF-8395-E1C33EFE0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01C5-90B3-4D0A-A0BB-28220C4AAB33}" type="datetimeFigureOut">
              <a:rPr lang="hu-HU" smtClean="0"/>
              <a:t>2018. 10. 06.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D6BDA3C9-6F90-42BC-8DAF-DCFA5ECB2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903E9FA7-B25E-4A84-BE2F-F3FB76FFF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46A-DC69-4FEC-A178-7A9296270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2104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B37CBA-585C-47A2-9B85-71DACA0D5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305C058-CBEA-4440-8327-586D1AF7A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01C5-90B3-4D0A-A0BB-28220C4AAB33}" type="datetimeFigureOut">
              <a:rPr lang="hu-HU" smtClean="0"/>
              <a:t>2018. 10. 06.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B1F6581-BF63-487F-8C3C-854707B1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C8D18BD-9943-4F59-9D81-EC0C55490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46A-DC69-4FEC-A178-7A9296270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9105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3911513F-3C7A-49C8-AC4E-162CB5DB1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01C5-90B3-4D0A-A0BB-28220C4AAB33}" type="datetimeFigureOut">
              <a:rPr lang="hu-HU" smtClean="0"/>
              <a:t>2018. 10. 06.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8DEE6AE-9988-48C3-9262-1759D88A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70C0555-C580-417D-B02C-1E7EAF060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46A-DC69-4FEC-A178-7A9296270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7245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786DC4-2B78-43B1-99EB-9F613D52D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8741FD8-1295-4AE5-8C42-F4107E0E9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4FC54FA-F6AE-4877-ABB7-9D21C35E5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F0213BF-DC1B-4DCC-9B10-ACF4C8780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01C5-90B3-4D0A-A0BB-28220C4AAB33}" type="datetimeFigureOut">
              <a:rPr lang="hu-HU" smtClean="0"/>
              <a:t>2018. 10. 06.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71E74A8-95BC-4719-9150-204966288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1D8165-6CAC-494D-9A56-8BDEC602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46A-DC69-4FEC-A178-7A9296270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5802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1CC629-8F86-435F-9EED-0B8B45826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0D9F524A-8D87-4D63-ACBC-64150BE85A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300BF9E-8AF5-4415-A42C-E5763952F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B6BDEA6-95B8-48DA-AD78-649FB468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01C5-90B3-4D0A-A0BB-28220C4AAB33}" type="datetimeFigureOut">
              <a:rPr lang="hu-HU" smtClean="0"/>
              <a:t>2018. 10. 06.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8054949-5AAE-48F3-A102-35FE07F47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E5A36EA-CA18-4D50-8026-00DEAF93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1246A-DC69-4FEC-A178-7A9296270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8791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E1F226DE-C17B-490F-92BA-7EA598CA9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365D396-F08D-497C-AC7F-D0F620FEA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8303275-BE84-4BA3-938E-AF24A19DF9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501C5-90B3-4D0A-A0BB-28220C4AAB33}" type="datetimeFigureOut">
              <a:rPr lang="hu-HU" smtClean="0"/>
              <a:t>2018. 10. 06.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B0746C6-C4B7-4D65-96CC-4A5D5E1369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AC0D882-9FFF-417D-B433-D40B59744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1246A-DC69-4FEC-A178-7A92962705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550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://radaygyujtemeny.hu/digitalis/gradual/mobile/index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62DED502-6655-4071-8BEF-98D10DE2385A}"/>
              </a:ext>
            </a:extLst>
          </p:cNvPr>
          <p:cNvSpPr txBox="1"/>
          <p:nvPr/>
        </p:nvSpPr>
        <p:spPr>
          <a:xfrm>
            <a:off x="1106905" y="1326178"/>
            <a:ext cx="9561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High Tower Text" panose="02040502050506030303" pitchFamily="18" charset="0"/>
              </a:rPr>
              <a:t>A</a:t>
            </a:r>
            <a:r>
              <a:rPr lang="hu-HU" sz="7200" dirty="0">
                <a:solidFill>
                  <a:schemeClr val="bg1"/>
                </a:solidFill>
                <a:latin typeface="High Tower Text" panose="02040502050506030303" pitchFamily="18" charset="0"/>
              </a:rPr>
              <a:t> GREGORIÁN 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039F2BF-CB8B-43AC-8581-A19D9F6A5D4A}"/>
              </a:ext>
            </a:extLst>
          </p:cNvPr>
          <p:cNvSpPr txBox="1"/>
          <p:nvPr/>
        </p:nvSpPr>
        <p:spPr>
          <a:xfrm>
            <a:off x="4616117" y="3181092"/>
            <a:ext cx="68138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chemeClr val="bg1"/>
                </a:solidFill>
                <a:latin typeface="High Tower Text" panose="02040502050506030303" pitchFamily="18" charset="0"/>
              </a:rPr>
              <a:t>ÉS A</a:t>
            </a:r>
          </a:p>
          <a:p>
            <a:endParaRPr lang="hu-HU" sz="4000" dirty="0">
              <a:solidFill>
                <a:schemeClr val="bg1"/>
              </a:solidFill>
              <a:latin typeface="High Tower Text" panose="02040502050506030303" pitchFamily="18" charset="0"/>
            </a:endParaRPr>
          </a:p>
          <a:p>
            <a:r>
              <a:rPr lang="hu-HU" sz="8000" dirty="0">
                <a:solidFill>
                  <a:schemeClr val="bg1"/>
                </a:solidFill>
                <a:latin typeface="High Tower Text" panose="02040502050506030303" pitchFamily="18" charset="0"/>
              </a:rPr>
              <a:t>   GRADUÁL</a:t>
            </a:r>
            <a:endParaRPr lang="hu-HU" sz="48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525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943AA42-BAA8-48EC-91D5-EAD01C62D2D7}"/>
              </a:ext>
            </a:extLst>
          </p:cNvPr>
          <p:cNvSpPr txBox="1"/>
          <p:nvPr/>
        </p:nvSpPr>
        <p:spPr>
          <a:xfrm>
            <a:off x="495300" y="524530"/>
            <a:ext cx="11201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16-17. századi istentiszteletek egyik legfontosabb eszköze a  </a:t>
            </a:r>
          </a:p>
          <a:p>
            <a:pPr algn="ctr"/>
            <a:endParaRPr lang="hu-HU" sz="4000" dirty="0">
              <a:solidFill>
                <a:schemeClr val="bg1"/>
              </a:solidFill>
              <a:latin typeface="High Tower Text" panose="020405020505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40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&lt;&lt; liturgikus énekeskönyv &gt;&gt;</a:t>
            </a:r>
          </a:p>
          <a:p>
            <a:pPr algn="ctr"/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FB9E27A-9E68-4305-BF15-B7C6D261A251}"/>
              </a:ext>
            </a:extLst>
          </p:cNvPr>
          <p:cNvSpPr txBox="1"/>
          <p:nvPr/>
        </p:nvSpPr>
        <p:spPr>
          <a:xfrm>
            <a:off x="2576763" y="3902035"/>
            <a:ext cx="703847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Ennek a gy</a:t>
            </a:r>
            <a:r>
              <a:rPr lang="hu-HU" sz="24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ű</a:t>
            </a:r>
            <a:r>
              <a:rPr lang="hu-HU" sz="28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jteménynek a neve:</a:t>
            </a:r>
          </a:p>
          <a:p>
            <a:pPr algn="ctr"/>
            <a:endParaRPr lang="hu-HU" sz="2800" b="1" dirty="0">
              <a:solidFill>
                <a:schemeClr val="bg1"/>
              </a:solidFill>
              <a:latin typeface="High Tower Text" panose="020405020505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9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GRADUÁL</a:t>
            </a:r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46F60F8C-DD89-46A5-8426-F736F9FA1EE4}"/>
              </a:ext>
            </a:extLst>
          </p:cNvPr>
          <p:cNvCxnSpPr>
            <a:cxnSpLocks/>
          </p:cNvCxnSpPr>
          <p:nvPr/>
        </p:nvCxnSpPr>
        <p:spPr>
          <a:xfrm>
            <a:off x="6096000" y="3228789"/>
            <a:ext cx="0" cy="562348"/>
          </a:xfrm>
          <a:prstGeom prst="straightConnector1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27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FB9E27A-9E68-4305-BF15-B7C6D261A251}"/>
              </a:ext>
            </a:extLst>
          </p:cNvPr>
          <p:cNvSpPr txBox="1"/>
          <p:nvPr/>
        </p:nvSpPr>
        <p:spPr>
          <a:xfrm>
            <a:off x="2576763" y="124119"/>
            <a:ext cx="7038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GRADUÁL</a:t>
            </a:r>
          </a:p>
        </p:txBody>
      </p:sp>
      <p:pic>
        <p:nvPicPr>
          <p:cNvPr id="9" name="Kép 8">
            <a:hlinkClick r:id="rId4"/>
            <a:extLst>
              <a:ext uri="{FF2B5EF4-FFF2-40B4-BE49-F238E27FC236}">
                <a16:creationId xmlns:a16="http://schemas.microsoft.com/office/drawing/2014/main" id="{75945E8D-D6EF-4016-A7CB-4E3E3E88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559" y="1817898"/>
            <a:ext cx="6566881" cy="443353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5630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Veni, Redemptor gentium">
            <a:hlinkClick r:id="" action="ppaction://media"/>
            <a:extLst>
              <a:ext uri="{FF2B5EF4-FFF2-40B4-BE49-F238E27FC236}">
                <a16:creationId xmlns:a16="http://schemas.microsoft.com/office/drawing/2014/main" id="{F500D18F-8AD3-4018-9DBF-984487BE55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00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474" y="485191"/>
            <a:ext cx="10475052" cy="5887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59103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DF7D76E-F141-4A53-B8F2-93012D23F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20" y="2015219"/>
            <a:ext cx="11110359" cy="2617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848831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DF7D76E-F141-4A53-B8F2-93012D23F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025" y="416337"/>
            <a:ext cx="6609947" cy="1557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998E82D-97F3-449F-A3F5-6046D00C2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43" y="2732436"/>
            <a:ext cx="9089310" cy="333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70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DF7D76E-F141-4A53-B8F2-93012D23F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6016">
            <a:off x="-104030" y="1041391"/>
            <a:ext cx="6975377" cy="1643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998E82D-97F3-449F-A3F5-6046D00C2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6277">
            <a:off x="6983278" y="1155968"/>
            <a:ext cx="5598818" cy="20529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94DD380-33C1-49E5-B26B-B7AF5A3CF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966244"/>
            <a:ext cx="6858000" cy="43738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6883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BBA4B0D2-9D0C-44CD-BC04-0B4372658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-676" r="3438" b="1"/>
          <a:stretch/>
        </p:blipFill>
        <p:spPr>
          <a:xfrm>
            <a:off x="0" y="-4953000"/>
            <a:ext cx="12192000" cy="21248082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1D023E46-5805-4D0C-B04F-08471548011F}"/>
              </a:ext>
            </a:extLst>
          </p:cNvPr>
          <p:cNvSpPr txBox="1"/>
          <p:nvPr/>
        </p:nvSpPr>
        <p:spPr>
          <a:xfrm>
            <a:off x="2065020" y="0"/>
            <a:ext cx="8648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NAGY SZENT GERGELY PÁPA</a:t>
            </a:r>
            <a:r>
              <a:rPr lang="hu-HU" sz="2400" b="1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/</a:t>
            </a:r>
            <a:r>
              <a:rPr lang="hu-HU" sz="3200" b="1" dirty="0" err="1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Gregorius</a:t>
            </a:r>
            <a:r>
              <a:rPr lang="hu-HU" sz="2400" b="1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/</a:t>
            </a:r>
          </a:p>
          <a:p>
            <a:pPr algn="ctr"/>
            <a:r>
              <a:rPr lang="hu-HU" sz="3200" b="1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kb. 540 – 604.</a:t>
            </a:r>
            <a:endParaRPr lang="hu-HU" sz="3600" b="1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85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03079 L 0 -0.22523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FB9E27A-9E68-4305-BF15-B7C6D261A251}"/>
              </a:ext>
            </a:extLst>
          </p:cNvPr>
          <p:cNvSpPr txBox="1"/>
          <p:nvPr/>
        </p:nvSpPr>
        <p:spPr>
          <a:xfrm>
            <a:off x="-165921" y="432178"/>
            <a:ext cx="6748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GRADUÁL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5945E8D-D6EF-4016-A7CB-4E3E3E883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30" y="2209179"/>
            <a:ext cx="5897978" cy="39819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721185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FB9E27A-9E68-4305-BF15-B7C6D261A251}"/>
              </a:ext>
            </a:extLst>
          </p:cNvPr>
          <p:cNvSpPr txBox="1"/>
          <p:nvPr/>
        </p:nvSpPr>
        <p:spPr>
          <a:xfrm>
            <a:off x="-165921" y="432178"/>
            <a:ext cx="6748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GRADUÁL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5945E8D-D6EF-4016-A7CB-4E3E3E883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30" y="2209179"/>
            <a:ext cx="5897978" cy="39819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419BFE8-12C1-4024-8D9B-574F0FB62F5F}"/>
              </a:ext>
            </a:extLst>
          </p:cNvPr>
          <p:cNvSpPr txBox="1"/>
          <p:nvPr/>
        </p:nvSpPr>
        <p:spPr>
          <a:xfrm>
            <a:off x="7035636" y="662261"/>
            <a:ext cx="470284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b="1" dirty="0">
                <a:latin typeface="High Tower Text" panose="02040502050506030303" pitchFamily="18" charset="0"/>
              </a:rPr>
              <a:t>MAGYAR NYELVRE </a:t>
            </a:r>
          </a:p>
          <a:p>
            <a:r>
              <a:rPr lang="hu-HU" sz="4000" b="1" spc="300" dirty="0">
                <a:latin typeface="High Tower Text" panose="02040502050506030303" pitchFamily="18" charset="0"/>
              </a:rPr>
              <a:t>FORDÍTOTTÁK</a:t>
            </a:r>
          </a:p>
        </p:txBody>
      </p:sp>
    </p:spTree>
    <p:extLst>
      <p:ext uri="{BB962C8B-B14F-4D97-AF65-F5344CB8AC3E}">
        <p14:creationId xmlns:p14="http://schemas.microsoft.com/office/powerpoint/2010/main" val="3712935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FB9E27A-9E68-4305-BF15-B7C6D261A251}"/>
              </a:ext>
            </a:extLst>
          </p:cNvPr>
          <p:cNvSpPr txBox="1"/>
          <p:nvPr/>
        </p:nvSpPr>
        <p:spPr>
          <a:xfrm>
            <a:off x="-217178" y="337533"/>
            <a:ext cx="6748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GRADUÁL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5945E8D-D6EF-4016-A7CB-4E3E3E883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0" y="2162398"/>
            <a:ext cx="5897978" cy="39819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419BFE8-12C1-4024-8D9B-574F0FB62F5F}"/>
              </a:ext>
            </a:extLst>
          </p:cNvPr>
          <p:cNvSpPr txBox="1"/>
          <p:nvPr/>
        </p:nvSpPr>
        <p:spPr>
          <a:xfrm>
            <a:off x="7144792" y="478959"/>
            <a:ext cx="470284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b="1" dirty="0">
                <a:latin typeface="High Tower Text" panose="02040502050506030303" pitchFamily="18" charset="0"/>
              </a:rPr>
              <a:t>MAGYAR NYELVRE </a:t>
            </a:r>
          </a:p>
          <a:p>
            <a:r>
              <a:rPr lang="hu-HU" sz="3600" spc="300" dirty="0">
                <a:latin typeface="High Tower Text" panose="02040502050506030303" pitchFamily="18" charset="0"/>
              </a:rPr>
              <a:t>FORDÍTOTTÁK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2FA63EB-C15F-4691-976A-D397D9212768}"/>
              </a:ext>
            </a:extLst>
          </p:cNvPr>
          <p:cNvSpPr txBox="1"/>
          <p:nvPr/>
        </p:nvSpPr>
        <p:spPr>
          <a:xfrm>
            <a:off x="9496212" y="2814105"/>
            <a:ext cx="16122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500" b="1" dirty="0">
                <a:solidFill>
                  <a:schemeClr val="bg1"/>
                </a:solidFill>
              </a:rPr>
              <a:t>&amp;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771AEDBF-A2BA-4F61-AF42-0C5638D441F2}"/>
              </a:ext>
            </a:extLst>
          </p:cNvPr>
          <p:cNvSpPr txBox="1"/>
          <p:nvPr/>
        </p:nvSpPr>
        <p:spPr>
          <a:xfrm>
            <a:off x="6375698" y="4348856"/>
            <a:ext cx="62410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b="1" dirty="0">
                <a:latin typeface="High Tower Text" panose="02040502050506030303" pitchFamily="18" charset="0"/>
              </a:rPr>
              <a:t>GREGORIÁN DALLAMÚ</a:t>
            </a:r>
            <a:endParaRPr lang="hu-HU" sz="6600" spc="3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53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DDF9E10-FAAA-4C6F-B571-AE7F7A7D7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3" y="1554480"/>
            <a:ext cx="11422734" cy="127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6463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9E5A3DE-6BBE-4BE5-AF89-0267885259BB}"/>
              </a:ext>
            </a:extLst>
          </p:cNvPr>
          <p:cNvSpPr txBox="1"/>
          <p:nvPr/>
        </p:nvSpPr>
        <p:spPr>
          <a:xfrm>
            <a:off x="2943726" y="2705725"/>
            <a:ext cx="63045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>
                <a:solidFill>
                  <a:schemeClr val="bg1"/>
                </a:solidFill>
                <a:latin typeface="High Tower Text" panose="02040502050506030303" pitchFamily="18" charset="0"/>
              </a:rPr>
              <a:t>ISMÉTLÉS</a:t>
            </a:r>
          </a:p>
        </p:txBody>
      </p:sp>
    </p:spTree>
    <p:extLst>
      <p:ext uri="{BB962C8B-B14F-4D97-AF65-F5344CB8AC3E}">
        <p14:creationId xmlns:p14="http://schemas.microsoft.com/office/powerpoint/2010/main" val="3987497591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E2A5879-363F-44A2-B6A3-0F72B6D67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3" y="1554480"/>
            <a:ext cx="11422734" cy="127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2628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62FE7686-7851-4BF2-89C2-E60FF3C180C3}"/>
              </a:ext>
            </a:extLst>
          </p:cNvPr>
          <p:cNvSpPr txBox="1"/>
          <p:nvPr/>
        </p:nvSpPr>
        <p:spPr>
          <a:xfrm>
            <a:off x="2288005" y="4242137"/>
            <a:ext cx="7615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DÓ- PENTACHORD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83683A5-AE44-4EE5-BC13-05DD67A81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3" y="1554480"/>
            <a:ext cx="11422734" cy="127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F406D73-1D6D-45FF-896B-B474FE6380CE}"/>
              </a:ext>
            </a:extLst>
          </p:cNvPr>
          <p:cNvSpPr txBox="1"/>
          <p:nvPr/>
        </p:nvSpPr>
        <p:spPr>
          <a:xfrm>
            <a:off x="2680033" y="506939"/>
            <a:ext cx="71738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„ÁLDJUK MINDNYÁJAN…”</a:t>
            </a:r>
          </a:p>
          <a:p>
            <a:pPr algn="ctr"/>
            <a:r>
              <a:rPr lang="hu-HU" sz="4800" i="1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321271281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F406D73-1D6D-45FF-896B-B474FE6380CE}"/>
              </a:ext>
            </a:extLst>
          </p:cNvPr>
          <p:cNvSpPr txBox="1"/>
          <p:nvPr/>
        </p:nvSpPr>
        <p:spPr>
          <a:xfrm>
            <a:off x="2680033" y="506939"/>
            <a:ext cx="71738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„ÁLDJUK MINDNYÁJAN…”</a:t>
            </a:r>
          </a:p>
          <a:p>
            <a:pPr algn="ctr"/>
            <a:r>
              <a:rPr lang="hu-HU" sz="4800" i="1" dirty="0" err="1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responzórium</a:t>
            </a:r>
            <a:endParaRPr lang="hu-HU" sz="2800" i="1" dirty="0">
              <a:solidFill>
                <a:schemeClr val="bg1"/>
              </a:solidFill>
              <a:latin typeface="High Tower Text" panose="020405020505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28AEC29-1551-429B-AE47-8387E5AD5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17" y="1953489"/>
            <a:ext cx="10684166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1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F406D73-1D6D-45FF-896B-B474FE6380CE}"/>
              </a:ext>
            </a:extLst>
          </p:cNvPr>
          <p:cNvSpPr txBox="1"/>
          <p:nvPr/>
        </p:nvSpPr>
        <p:spPr>
          <a:xfrm>
            <a:off x="2680033" y="506939"/>
            <a:ext cx="71738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„ÁLDJUK MINDNYÁJAN…”</a:t>
            </a:r>
          </a:p>
          <a:p>
            <a:pPr algn="ctr"/>
            <a:r>
              <a:rPr lang="hu-HU" sz="4800" i="1" dirty="0" err="1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responzórium</a:t>
            </a:r>
            <a:endParaRPr lang="hu-HU" sz="2800" i="1" dirty="0">
              <a:solidFill>
                <a:schemeClr val="bg1"/>
              </a:solidFill>
              <a:latin typeface="High Tower Text" panose="020405020505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080D212-AA9B-4197-B4A9-8F9666AAA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17" y="1953489"/>
            <a:ext cx="10684166" cy="4694327"/>
          </a:xfrm>
          <a:prstGeom prst="rect">
            <a:avLst/>
          </a:prstGeom>
        </p:spPr>
      </p:pic>
      <p:sp>
        <p:nvSpPr>
          <p:cNvPr id="9" name="Ellipszis 8">
            <a:extLst>
              <a:ext uri="{FF2B5EF4-FFF2-40B4-BE49-F238E27FC236}">
                <a16:creationId xmlns:a16="http://schemas.microsoft.com/office/drawing/2014/main" id="{C6C96EBB-BA90-4ACA-AD8A-4FF50C4571D4}"/>
              </a:ext>
            </a:extLst>
          </p:cNvPr>
          <p:cNvSpPr/>
          <p:nvPr/>
        </p:nvSpPr>
        <p:spPr>
          <a:xfrm>
            <a:off x="1427584" y="2267339"/>
            <a:ext cx="1252449" cy="5784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FF75E396-33C6-4DBF-BDA5-E62A3250E004}"/>
              </a:ext>
            </a:extLst>
          </p:cNvPr>
          <p:cNvSpPr/>
          <p:nvPr/>
        </p:nvSpPr>
        <p:spPr>
          <a:xfrm>
            <a:off x="1390260" y="3626473"/>
            <a:ext cx="593087" cy="5784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280D5306-7A1B-422F-A6A1-60FC988BC21A}"/>
              </a:ext>
            </a:extLst>
          </p:cNvPr>
          <p:cNvSpPr/>
          <p:nvPr/>
        </p:nvSpPr>
        <p:spPr>
          <a:xfrm>
            <a:off x="1352935" y="4944460"/>
            <a:ext cx="593087" cy="5784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43B3AE76-44BA-4054-8CE8-DB9778B4431D}"/>
              </a:ext>
            </a:extLst>
          </p:cNvPr>
          <p:cNvSpPr/>
          <p:nvPr/>
        </p:nvSpPr>
        <p:spPr>
          <a:xfrm>
            <a:off x="9294021" y="3710108"/>
            <a:ext cx="593087" cy="5784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C12263B9-93A2-48DA-8F39-322E688377A3}"/>
              </a:ext>
            </a:extLst>
          </p:cNvPr>
          <p:cNvSpPr/>
          <p:nvPr/>
        </p:nvSpPr>
        <p:spPr>
          <a:xfrm>
            <a:off x="9609226" y="5060626"/>
            <a:ext cx="593087" cy="5784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062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41AA94D-A0F4-49B8-9F70-9E78810CA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29" y="264160"/>
            <a:ext cx="3765942" cy="632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2255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943AA42-BAA8-48EC-91D5-EAD01C62D2D7}"/>
              </a:ext>
            </a:extLst>
          </p:cNvPr>
          <p:cNvSpPr txBox="1"/>
          <p:nvPr/>
        </p:nvSpPr>
        <p:spPr>
          <a:xfrm>
            <a:off x="495300" y="524530"/>
            <a:ext cx="11201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……………….. századi …………………. egyik legfontosabb eszköze a  </a:t>
            </a:r>
          </a:p>
          <a:p>
            <a:pPr algn="ctr"/>
            <a:endParaRPr lang="hu-HU" sz="4000" dirty="0">
              <a:solidFill>
                <a:schemeClr val="bg1"/>
              </a:solidFill>
              <a:latin typeface="High Tower Text" panose="020405020505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40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&lt;&lt; liturgikus énekeskönyv &gt;&gt;</a:t>
            </a:r>
          </a:p>
          <a:p>
            <a:pPr algn="ctr"/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76888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943AA42-BAA8-48EC-91D5-EAD01C62D2D7}"/>
              </a:ext>
            </a:extLst>
          </p:cNvPr>
          <p:cNvSpPr txBox="1"/>
          <p:nvPr/>
        </p:nvSpPr>
        <p:spPr>
          <a:xfrm>
            <a:off x="495300" y="524530"/>
            <a:ext cx="11201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16.-17. századi istentiszteletek egyik legfontosabb eszköze a  </a:t>
            </a:r>
          </a:p>
          <a:p>
            <a:pPr algn="ctr"/>
            <a:endParaRPr lang="hu-HU" sz="4000" dirty="0">
              <a:solidFill>
                <a:schemeClr val="bg1"/>
              </a:solidFill>
              <a:latin typeface="High Tower Text" panose="020405020505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40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&lt;&lt; liturgikus énekeskönyv &gt;&gt;</a:t>
            </a:r>
          </a:p>
          <a:p>
            <a:pPr algn="ctr"/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FB9E27A-9E68-4305-BF15-B7C6D261A251}"/>
              </a:ext>
            </a:extLst>
          </p:cNvPr>
          <p:cNvSpPr txBox="1"/>
          <p:nvPr/>
        </p:nvSpPr>
        <p:spPr>
          <a:xfrm>
            <a:off x="2050382" y="3944179"/>
            <a:ext cx="809123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Ennek a gy</a:t>
            </a:r>
            <a:r>
              <a:rPr lang="hu-HU" sz="24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ű</a:t>
            </a:r>
            <a:r>
              <a:rPr lang="hu-HU" sz="28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jteménynek a neve:</a:t>
            </a:r>
          </a:p>
          <a:p>
            <a:pPr algn="ctr"/>
            <a:endParaRPr lang="hu-HU" sz="2800" b="1" dirty="0">
              <a:solidFill>
                <a:schemeClr val="bg1"/>
              </a:solidFill>
              <a:latin typeface="High Tower Text" panose="020405020505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9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</a:t>
            </a:r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46F60F8C-DD89-46A5-8426-F736F9FA1EE4}"/>
              </a:ext>
            </a:extLst>
          </p:cNvPr>
          <p:cNvCxnSpPr>
            <a:cxnSpLocks/>
          </p:cNvCxnSpPr>
          <p:nvPr/>
        </p:nvCxnSpPr>
        <p:spPr>
          <a:xfrm>
            <a:off x="6096000" y="3228789"/>
            <a:ext cx="0" cy="562348"/>
          </a:xfrm>
          <a:prstGeom prst="straightConnector1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622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943AA42-BAA8-48EC-91D5-EAD01C62D2D7}"/>
              </a:ext>
            </a:extLst>
          </p:cNvPr>
          <p:cNvSpPr txBox="1"/>
          <p:nvPr/>
        </p:nvSpPr>
        <p:spPr>
          <a:xfrm>
            <a:off x="495300" y="524530"/>
            <a:ext cx="11201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16-17. századi istentiszteletek egyik legfontosabb eszköze a  </a:t>
            </a:r>
          </a:p>
          <a:p>
            <a:pPr algn="ctr"/>
            <a:endParaRPr lang="hu-HU" sz="4000" dirty="0">
              <a:solidFill>
                <a:schemeClr val="bg1"/>
              </a:solidFill>
              <a:latin typeface="High Tower Text" panose="020405020505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40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&lt;&lt; liturgikus énekeskönyv &gt;&gt;</a:t>
            </a:r>
          </a:p>
          <a:p>
            <a:pPr algn="ctr"/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FB9E27A-9E68-4305-BF15-B7C6D261A251}"/>
              </a:ext>
            </a:extLst>
          </p:cNvPr>
          <p:cNvSpPr txBox="1"/>
          <p:nvPr/>
        </p:nvSpPr>
        <p:spPr>
          <a:xfrm>
            <a:off x="2050382" y="3944179"/>
            <a:ext cx="809123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Ennek a gy</a:t>
            </a:r>
            <a:r>
              <a:rPr lang="hu-HU" sz="24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ű</a:t>
            </a:r>
            <a:r>
              <a:rPr lang="hu-HU" sz="28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jteménynek a neve:</a:t>
            </a:r>
          </a:p>
          <a:p>
            <a:pPr algn="ctr"/>
            <a:endParaRPr lang="hu-HU" sz="2800" b="1" dirty="0">
              <a:solidFill>
                <a:schemeClr val="bg1"/>
              </a:solidFill>
              <a:latin typeface="High Tower Text" panose="020405020505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9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GRADUÁL</a:t>
            </a:r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46F60F8C-DD89-46A5-8426-F736F9FA1EE4}"/>
              </a:ext>
            </a:extLst>
          </p:cNvPr>
          <p:cNvCxnSpPr>
            <a:cxnSpLocks/>
          </p:cNvCxnSpPr>
          <p:nvPr/>
        </p:nvCxnSpPr>
        <p:spPr>
          <a:xfrm>
            <a:off x="6096000" y="3228789"/>
            <a:ext cx="0" cy="562348"/>
          </a:xfrm>
          <a:prstGeom prst="straightConnector1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44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E774010-56E8-4F2A-8A09-463BB8019612}"/>
              </a:ext>
            </a:extLst>
          </p:cNvPr>
          <p:cNvSpPr txBox="1"/>
          <p:nvPr/>
        </p:nvSpPr>
        <p:spPr>
          <a:xfrm>
            <a:off x="2288005" y="4242137"/>
            <a:ext cx="7615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DÓ- PENTACHORD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0DE2A82-A5C3-4526-829B-FA207DDE9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3" y="1554480"/>
            <a:ext cx="11422734" cy="127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DF7D76E-F141-4A53-B8F2-93012D23F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20" y="2015219"/>
            <a:ext cx="11110359" cy="2617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9771631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DF7D76E-F141-4A53-B8F2-93012D23F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025" y="416337"/>
            <a:ext cx="6609947" cy="1557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998E82D-97F3-449F-A3F5-6046D00C2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43" y="2732436"/>
            <a:ext cx="9089310" cy="333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48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DF7D76E-F141-4A53-B8F2-93012D23F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6016">
            <a:off x="-104030" y="1041391"/>
            <a:ext cx="6975377" cy="1643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998E82D-97F3-449F-A3F5-6046D00C2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6277">
            <a:off x="6983278" y="1155968"/>
            <a:ext cx="5598818" cy="20529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94DD380-33C1-49E5-B26B-B7AF5A3CF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966244"/>
            <a:ext cx="6858000" cy="43738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4209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FF1AAA8C-E2BD-4552-9E6A-FAF080B445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-676" r="3438" b="1"/>
          <a:stretch/>
        </p:blipFill>
        <p:spPr>
          <a:xfrm>
            <a:off x="0" y="-4953000"/>
            <a:ext cx="12192000" cy="21248082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CEE2D00B-4135-42FB-8235-92A333131720}"/>
              </a:ext>
            </a:extLst>
          </p:cNvPr>
          <p:cNvSpPr txBox="1"/>
          <p:nvPr/>
        </p:nvSpPr>
        <p:spPr>
          <a:xfrm>
            <a:off x="2065020" y="0"/>
            <a:ext cx="8648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………………………………………………………………</a:t>
            </a:r>
            <a:endParaRPr lang="hu-HU" sz="2400" b="1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High Tower Text" panose="02040502050506030303" pitchFamily="18" charset="0"/>
            </a:endParaRPr>
          </a:p>
          <a:p>
            <a:pPr algn="ctr"/>
            <a:r>
              <a:rPr lang="hu-HU" sz="3200" b="1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…………………………….</a:t>
            </a:r>
            <a:endParaRPr lang="hu-HU" sz="3600" b="1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38740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FF1AAA8C-E2BD-4552-9E6A-FAF080B445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-676" r="3438" b="1"/>
          <a:stretch/>
        </p:blipFill>
        <p:spPr>
          <a:xfrm>
            <a:off x="0" y="-6431280"/>
            <a:ext cx="12192000" cy="2124808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FB49A4D-B287-4FE9-B4B2-8DDCAE57EA25}"/>
              </a:ext>
            </a:extLst>
          </p:cNvPr>
          <p:cNvSpPr txBox="1"/>
          <p:nvPr/>
        </p:nvSpPr>
        <p:spPr>
          <a:xfrm>
            <a:off x="2065020" y="0"/>
            <a:ext cx="8648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NAGY SZENT GERGELY PÁPA</a:t>
            </a:r>
            <a:r>
              <a:rPr lang="hu-HU" sz="2400" b="1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/</a:t>
            </a:r>
            <a:r>
              <a:rPr lang="hu-HU" sz="3200" b="1" dirty="0" err="1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Gregorius</a:t>
            </a:r>
            <a:r>
              <a:rPr lang="hu-HU" sz="2400" b="1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/</a:t>
            </a:r>
          </a:p>
          <a:p>
            <a:pPr algn="ctr"/>
            <a:r>
              <a:rPr lang="hu-HU" sz="3200" b="1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kb. 540 – 604.</a:t>
            </a:r>
            <a:endParaRPr lang="hu-HU" sz="3600" b="1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389378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FB9E27A-9E68-4305-BF15-B7C6D261A251}"/>
              </a:ext>
            </a:extLst>
          </p:cNvPr>
          <p:cNvSpPr txBox="1"/>
          <p:nvPr/>
        </p:nvSpPr>
        <p:spPr>
          <a:xfrm>
            <a:off x="-165921" y="432178"/>
            <a:ext cx="6748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GRADUÁL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5945E8D-D6EF-4016-A7CB-4E3E3E883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30" y="2209179"/>
            <a:ext cx="5897978" cy="39819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40967808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FB9E27A-9E68-4305-BF15-B7C6D261A251}"/>
              </a:ext>
            </a:extLst>
          </p:cNvPr>
          <p:cNvSpPr txBox="1"/>
          <p:nvPr/>
        </p:nvSpPr>
        <p:spPr>
          <a:xfrm>
            <a:off x="-165921" y="432178"/>
            <a:ext cx="6748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GRADUÁL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5945E8D-D6EF-4016-A7CB-4E3E3E883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30" y="2209179"/>
            <a:ext cx="5897978" cy="39819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419BFE8-12C1-4024-8D9B-574F0FB62F5F}"/>
              </a:ext>
            </a:extLst>
          </p:cNvPr>
          <p:cNvSpPr txBox="1"/>
          <p:nvPr/>
        </p:nvSpPr>
        <p:spPr>
          <a:xfrm>
            <a:off x="7035636" y="662261"/>
            <a:ext cx="470284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b="1" dirty="0">
                <a:latin typeface="High Tower Text" panose="02040502050506030303" pitchFamily="18" charset="0"/>
              </a:rPr>
              <a:t>MAGYAR NYELVRE </a:t>
            </a:r>
          </a:p>
          <a:p>
            <a:r>
              <a:rPr lang="hu-HU" sz="4000" b="1" spc="300" dirty="0">
                <a:latin typeface="High Tower Text" panose="02040502050506030303" pitchFamily="18" charset="0"/>
              </a:rPr>
              <a:t>FORDÍTOTTÁK</a:t>
            </a:r>
          </a:p>
        </p:txBody>
      </p:sp>
    </p:spTree>
    <p:extLst>
      <p:ext uri="{BB962C8B-B14F-4D97-AF65-F5344CB8AC3E}">
        <p14:creationId xmlns:p14="http://schemas.microsoft.com/office/powerpoint/2010/main" val="3937996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FB9E27A-9E68-4305-BF15-B7C6D261A251}"/>
              </a:ext>
            </a:extLst>
          </p:cNvPr>
          <p:cNvSpPr txBox="1"/>
          <p:nvPr/>
        </p:nvSpPr>
        <p:spPr>
          <a:xfrm>
            <a:off x="-217178" y="337533"/>
            <a:ext cx="6748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GRADUÁL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5945E8D-D6EF-4016-A7CB-4E3E3E883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0" y="2162398"/>
            <a:ext cx="5897978" cy="39819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419BFE8-12C1-4024-8D9B-574F0FB62F5F}"/>
              </a:ext>
            </a:extLst>
          </p:cNvPr>
          <p:cNvSpPr txBox="1"/>
          <p:nvPr/>
        </p:nvSpPr>
        <p:spPr>
          <a:xfrm>
            <a:off x="7144792" y="478959"/>
            <a:ext cx="470284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b="1" dirty="0">
                <a:latin typeface="High Tower Text" panose="02040502050506030303" pitchFamily="18" charset="0"/>
              </a:rPr>
              <a:t>MAGYAR NYELVRE </a:t>
            </a:r>
          </a:p>
          <a:p>
            <a:r>
              <a:rPr lang="hu-HU" sz="3600" spc="300" dirty="0">
                <a:latin typeface="High Tower Text" panose="02040502050506030303" pitchFamily="18" charset="0"/>
              </a:rPr>
              <a:t>FORDÍTOTTÁK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2FA63EB-C15F-4691-976A-D397D9212768}"/>
              </a:ext>
            </a:extLst>
          </p:cNvPr>
          <p:cNvSpPr txBox="1"/>
          <p:nvPr/>
        </p:nvSpPr>
        <p:spPr>
          <a:xfrm>
            <a:off x="9496212" y="2814105"/>
            <a:ext cx="16122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500" b="1" dirty="0">
                <a:solidFill>
                  <a:schemeClr val="bg1"/>
                </a:solidFill>
              </a:rPr>
              <a:t>&amp;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771AEDBF-A2BA-4F61-AF42-0C5638D441F2}"/>
              </a:ext>
            </a:extLst>
          </p:cNvPr>
          <p:cNvSpPr txBox="1"/>
          <p:nvPr/>
        </p:nvSpPr>
        <p:spPr>
          <a:xfrm>
            <a:off x="6375698" y="4348856"/>
            <a:ext cx="62410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b="1" dirty="0">
                <a:latin typeface="High Tower Text" panose="02040502050506030303" pitchFamily="18" charset="0"/>
              </a:rPr>
              <a:t>GREGORIÁN DALLAMÚ</a:t>
            </a:r>
            <a:endParaRPr lang="hu-HU" sz="6600" spc="3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998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F406D73-1D6D-45FF-896B-B474FE6380CE}"/>
              </a:ext>
            </a:extLst>
          </p:cNvPr>
          <p:cNvSpPr txBox="1"/>
          <p:nvPr/>
        </p:nvSpPr>
        <p:spPr>
          <a:xfrm>
            <a:off x="2680033" y="506939"/>
            <a:ext cx="71738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„ÁLDJUK MINDNYÁJAN…”</a:t>
            </a:r>
          </a:p>
          <a:p>
            <a:pPr algn="ctr"/>
            <a:r>
              <a:rPr lang="hu-HU" sz="4800" i="1" dirty="0" err="1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responzórium</a:t>
            </a:r>
            <a:endParaRPr lang="hu-HU" sz="4800" i="1" dirty="0">
              <a:solidFill>
                <a:schemeClr val="bg1"/>
              </a:solidFill>
              <a:latin typeface="High Tower Text" panose="020405020505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1721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F406D73-1D6D-45FF-896B-B474FE6380CE}"/>
              </a:ext>
            </a:extLst>
          </p:cNvPr>
          <p:cNvSpPr txBox="1"/>
          <p:nvPr/>
        </p:nvSpPr>
        <p:spPr>
          <a:xfrm>
            <a:off x="2680033" y="506939"/>
            <a:ext cx="71738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„ÁLDJUK MINDNYÁJAN…”</a:t>
            </a:r>
          </a:p>
          <a:p>
            <a:pPr algn="ctr"/>
            <a:r>
              <a:rPr lang="hu-HU" sz="4800" i="1" dirty="0" err="1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responzórium</a:t>
            </a:r>
            <a:endParaRPr lang="hu-HU" sz="2800" i="1" dirty="0">
              <a:solidFill>
                <a:schemeClr val="bg1"/>
              </a:solidFill>
              <a:latin typeface="High Tower Text" panose="020405020505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44FBFFF-F098-48DA-9DB6-7910098CE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17" y="1953489"/>
            <a:ext cx="10684166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1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F406D73-1D6D-45FF-896B-B474FE6380CE}"/>
              </a:ext>
            </a:extLst>
          </p:cNvPr>
          <p:cNvSpPr txBox="1"/>
          <p:nvPr/>
        </p:nvSpPr>
        <p:spPr>
          <a:xfrm>
            <a:off x="2680033" y="506939"/>
            <a:ext cx="71738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„ÁLDJUK MINDNYÁJAN…”</a:t>
            </a:r>
          </a:p>
          <a:p>
            <a:pPr algn="ctr"/>
            <a:r>
              <a:rPr lang="hu-HU" sz="4800" i="1" dirty="0" err="1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responzórium</a:t>
            </a:r>
            <a:endParaRPr lang="hu-HU" sz="2800" i="1" dirty="0">
              <a:solidFill>
                <a:schemeClr val="bg1"/>
              </a:solidFill>
              <a:latin typeface="High Tower Text" panose="020405020505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73BB1BB-E230-4A66-BF2A-6E7528F07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17" y="1953489"/>
            <a:ext cx="10684166" cy="4694327"/>
          </a:xfrm>
          <a:prstGeom prst="rect">
            <a:avLst/>
          </a:prstGeom>
        </p:spPr>
      </p:pic>
      <p:sp>
        <p:nvSpPr>
          <p:cNvPr id="9" name="Ellipszis 8">
            <a:extLst>
              <a:ext uri="{FF2B5EF4-FFF2-40B4-BE49-F238E27FC236}">
                <a16:creationId xmlns:a16="http://schemas.microsoft.com/office/drawing/2014/main" id="{8FA474AA-2E74-4F98-B353-D40FA922AF4B}"/>
              </a:ext>
            </a:extLst>
          </p:cNvPr>
          <p:cNvSpPr/>
          <p:nvPr/>
        </p:nvSpPr>
        <p:spPr>
          <a:xfrm>
            <a:off x="1427584" y="2267339"/>
            <a:ext cx="1252449" cy="5784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5AA1A525-E676-496F-9786-2C5E0C184CCC}"/>
              </a:ext>
            </a:extLst>
          </p:cNvPr>
          <p:cNvSpPr/>
          <p:nvPr/>
        </p:nvSpPr>
        <p:spPr>
          <a:xfrm>
            <a:off x="1390260" y="3626473"/>
            <a:ext cx="593087" cy="5784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1164ECAE-F52D-4D74-8061-847791083FD0}"/>
              </a:ext>
            </a:extLst>
          </p:cNvPr>
          <p:cNvSpPr/>
          <p:nvPr/>
        </p:nvSpPr>
        <p:spPr>
          <a:xfrm>
            <a:off x="1352935" y="4944460"/>
            <a:ext cx="593087" cy="5784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2A4F4912-DF75-4328-B1BD-955FD7518CC9}"/>
              </a:ext>
            </a:extLst>
          </p:cNvPr>
          <p:cNvSpPr/>
          <p:nvPr/>
        </p:nvSpPr>
        <p:spPr>
          <a:xfrm>
            <a:off x="9294021" y="3710108"/>
            <a:ext cx="593087" cy="5784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E4951353-0BE0-4D6E-966E-68A3AC42245D}"/>
              </a:ext>
            </a:extLst>
          </p:cNvPr>
          <p:cNvSpPr/>
          <p:nvPr/>
        </p:nvSpPr>
        <p:spPr>
          <a:xfrm>
            <a:off x="9609226" y="5060626"/>
            <a:ext cx="593087" cy="5784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143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7AF8EC8-CC23-429A-B988-F91E3E326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29" y="264160"/>
            <a:ext cx="3765942" cy="632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7958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F406D73-1D6D-45FF-896B-B474FE6380CE}"/>
              </a:ext>
            </a:extLst>
          </p:cNvPr>
          <p:cNvSpPr txBox="1"/>
          <p:nvPr/>
        </p:nvSpPr>
        <p:spPr>
          <a:xfrm>
            <a:off x="2680033" y="506939"/>
            <a:ext cx="71738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„ÁLDJUK MINDNYÁJAN…”</a:t>
            </a:r>
          </a:p>
          <a:p>
            <a:pPr algn="ctr"/>
            <a:r>
              <a:rPr lang="hu-HU" sz="4800" i="1" dirty="0" err="1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responzórium</a:t>
            </a:r>
            <a:endParaRPr lang="hu-HU" sz="4800" i="1" dirty="0">
              <a:solidFill>
                <a:schemeClr val="bg1"/>
              </a:solidFill>
              <a:latin typeface="High Tower Text" panose="020405020505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2F098FE-331D-4BF7-92B1-FF2CD0F39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17" y="1953489"/>
            <a:ext cx="10684166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174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1E4A5A-4EC3-487A-9841-68B723F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412777-3991-47B2-B5B8-2E4E999AE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55721A-0ADD-48EF-A11D-B3E97445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943AA42-BAA8-48EC-91D5-EAD01C62D2D7}"/>
              </a:ext>
            </a:extLst>
          </p:cNvPr>
          <p:cNvSpPr txBox="1"/>
          <p:nvPr/>
        </p:nvSpPr>
        <p:spPr>
          <a:xfrm>
            <a:off x="495300" y="524530"/>
            <a:ext cx="11201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16.-17. századi istentiszteletek egyik legfontosabb eszköze a  </a:t>
            </a:r>
          </a:p>
          <a:p>
            <a:pPr algn="ctr"/>
            <a:endParaRPr lang="hu-HU" sz="4000" dirty="0">
              <a:solidFill>
                <a:schemeClr val="bg1"/>
              </a:solidFill>
              <a:latin typeface="High Tower Text" panose="020405020505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4000" dirty="0">
                <a:solidFill>
                  <a:schemeClr val="bg1"/>
                </a:solidFill>
                <a:latin typeface="High Tower Text" panose="02040502050506030303" pitchFamily="18" charset="0"/>
                <a:cs typeface="Times New Roman" panose="02020603050405020304" pitchFamily="18" charset="0"/>
              </a:rPr>
              <a:t>&lt;&lt; liturgikus énekeskönyv &gt;&gt;</a:t>
            </a:r>
          </a:p>
          <a:p>
            <a:pPr algn="ctr"/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90042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175</Words>
  <Application>Microsoft Office PowerPoint</Application>
  <PresentationFormat>Szélesvásznú</PresentationFormat>
  <Paragraphs>70</Paragraphs>
  <Slides>37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High Tower Text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Gál Zsolt</dc:creator>
  <cp:lastModifiedBy>Dorka</cp:lastModifiedBy>
  <cp:revision>40</cp:revision>
  <dcterms:created xsi:type="dcterms:W3CDTF">2018-08-22T12:41:11Z</dcterms:created>
  <dcterms:modified xsi:type="dcterms:W3CDTF">2018-10-06T21:12:17Z</dcterms:modified>
</cp:coreProperties>
</file>